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image2.jpeg" ContentType="image/jpeg"/>
  <Override PartName="/ppt/theme/theme2.xml" ContentType="application/vnd.openxmlformats-officedocument.theme+xml"/>
  <Override PartName="/ppt/media/image3.jpeg" ContentType="image/jpeg"/>
  <Override PartName="/ppt/media/image4.jpeg" ContentType="image/jpeg"/>
  <Override PartName="/ppt/media/image5.jpeg" ContentType="image/jpeg"/>
  <Override PartName="/ppt/notesSlides/notesSlide1.xml" ContentType="application/vnd.openxmlformats-officedocument.presentationml.notesSlide+xml"/>
  <Override PartName="/ppt/media/image6.jpeg" ContentType="image/jpeg"/>
  <Override PartName="/ppt/notesSlides/notesSlide2.xml" ContentType="application/vnd.openxmlformats-officedocument.presentationml.notesSlide+xml"/>
  <Override PartName="/ppt/media/image7.jpeg" ContentType="image/jpeg"/>
  <Override PartName="/ppt/media/image8.jpeg" ContentType="image/jpeg"/>
  <Override PartName="/ppt/media/image9.jpeg" ContentType="image/jpeg"/>
  <Override PartName="/ppt/media/image10.jpeg" ContentType="image/jpeg"/>
  <Override PartName="/ppt/media/image11.jpeg" ContentType="image/jpeg"/>
  <Override PartName="/ppt/media/image12.jpeg" ContentType="image/jpeg"/>
  <Override PartName="/ppt/media/image13.jpeg" ContentType="image/jpeg"/>
  <Override PartName="/ppt/media/image14.jpeg" ContentType="image/jpeg"/>
  <Override PartName="/ppt/media/image15.jpeg" ContentType="image/jpeg"/>
  <Override PartName="/ppt/notesSlides/notesSlide3.xml" ContentType="application/vnd.openxmlformats-officedocument.presentationml.notesSlide+xml"/>
  <Override PartName="/ppt/media/image16.jpeg" ContentType="image/jpeg"/>
  <Override PartName="/ppt/media/image17.jpeg" ContentType="image/jpeg"/>
  <Override PartName="/ppt/media/image18.jpeg" ContentType="image/jpeg"/>
  <Override PartName="/ppt/media/image19.jpeg" ContentType="image/jpeg"/>
  <Override PartName="/ppt/media/image20.jpeg" ContentType="image/jpeg"/>
  <Override PartName="/ppt/notesSlides/notesSlide4.xml" ContentType="application/vnd.openxmlformats-officedocument.presentationml.notesSlide+xml"/>
  <Override PartName="/ppt/media/image21.jpeg" ContentType="image/jpeg"/>
  <Override PartName="/ppt/media/image22.jpeg" ContentType="image/jpeg"/>
  <Override PartName="/ppt/media/image23.jpeg" ContentType="image/jpeg"/>
  <Override PartName="/ppt/media/image24.jpeg" ContentType="image/jpeg"/>
  <Override PartName="/ppt/notesSlides/notesSlide5.xml" ContentType="application/vnd.openxmlformats-officedocument.presentationml.notesSlide+xml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</p:sldIdLst>
  <p:sldSz cx="9144000" cy="6858000"/>
  <p:notesSz cx="6858000" cy="9144000"/>
  <p:defaultTextStyle>
    <a:lvl1pPr>
      <a:defRPr>
        <a:latin typeface="Arial"/>
        <a:ea typeface="Arial"/>
        <a:cs typeface="Arial"/>
        <a:sym typeface="Arial"/>
      </a:defRPr>
    </a:lvl1pPr>
    <a:lvl2pPr indent="457200">
      <a:defRPr>
        <a:latin typeface="Arial"/>
        <a:ea typeface="Arial"/>
        <a:cs typeface="Arial"/>
        <a:sym typeface="Arial"/>
      </a:defRPr>
    </a:lvl2pPr>
    <a:lvl3pPr indent="914400">
      <a:defRPr>
        <a:latin typeface="Arial"/>
        <a:ea typeface="Arial"/>
        <a:cs typeface="Arial"/>
        <a:sym typeface="Arial"/>
      </a:defRPr>
    </a:lvl3pPr>
    <a:lvl4pPr indent="1371600">
      <a:defRPr>
        <a:latin typeface="Arial"/>
        <a:ea typeface="Arial"/>
        <a:cs typeface="Arial"/>
        <a:sym typeface="Arial"/>
      </a:defRPr>
    </a:lvl4pPr>
    <a:lvl5pPr indent="1828800">
      <a:defRPr>
        <a:latin typeface="Arial"/>
        <a:ea typeface="Arial"/>
        <a:cs typeface="Arial"/>
        <a:sym typeface="Arial"/>
      </a:defRPr>
    </a:lvl5pPr>
    <a:lvl6pPr indent="2286000">
      <a:defRPr>
        <a:latin typeface="Arial"/>
        <a:ea typeface="Arial"/>
        <a:cs typeface="Arial"/>
        <a:sym typeface="Arial"/>
      </a:defRPr>
    </a:lvl6pPr>
    <a:lvl7pPr indent="2743200">
      <a:defRPr>
        <a:latin typeface="Arial"/>
        <a:ea typeface="Arial"/>
        <a:cs typeface="Arial"/>
        <a:sym typeface="Arial"/>
      </a:defRPr>
    </a:lvl7pPr>
    <a:lvl8pPr indent="3200400">
      <a:defRPr>
        <a:latin typeface="Arial"/>
        <a:ea typeface="Arial"/>
        <a:cs typeface="Arial"/>
        <a:sym typeface="Arial"/>
      </a:defRPr>
    </a:lvl8pPr>
    <a:lvl9pPr indent="3657600">
      <a:defRPr>
        <a:latin typeface="Arial"/>
        <a:ea typeface="Arial"/>
        <a:cs typeface="Arial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n" i="on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CFD7E7"/>
          </a:solidFill>
        </a:fill>
      </a:tcStyle>
    </a:wholeTbl>
    <a:band2H>
      <a:tcTxStyle b="def" i="def"/>
      <a:tcStyle>
        <a:tcBdr/>
        <a:fill>
          <a:solidFill>
            <a:srgbClr val="E8ECF4"/>
          </a:solidFill>
        </a:fill>
      </a:tcStyle>
    </a:band2H>
    <a:firstCol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4F81BD"/>
          </a:solidFill>
        </a:fill>
      </a:tcStyle>
    </a:firstCol>
    <a:lastRow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4F81BD"/>
          </a:solidFill>
        </a:fill>
      </a:tcStyle>
    </a:lastRow>
    <a:firstRow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4F81BD"/>
          </a:solidFill>
        </a:fill>
      </a:tcStyle>
    </a:firstRow>
  </a:tblStyle>
  <a:tblStyle styleId="{C7B018BB-80A7-4F77-B60F-C8B233D01FF8}" styleName="">
    <a:tblBg/>
    <a:wholeTbl>
      <a:tcTxStyle b="on" i="on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DEE7D0"/>
          </a:solidFill>
        </a:fill>
      </a:tcStyle>
    </a:wholeTbl>
    <a:band2H>
      <a:tcTxStyle b="def" i="def"/>
      <a:tcStyle>
        <a:tcBdr/>
        <a:fill>
          <a:solidFill>
            <a:srgbClr val="EFF3E9"/>
          </a:solidFill>
        </a:fill>
      </a:tcStyle>
    </a:band2H>
    <a:firstCol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9BBB59"/>
          </a:solidFill>
        </a:fill>
      </a:tcStyle>
    </a:firstCol>
    <a:lastRow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9BBB59"/>
          </a:solidFill>
        </a:fill>
      </a:tcStyle>
    </a:lastRow>
    <a:firstRow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9BBB59"/>
          </a:solidFill>
        </a:fill>
      </a:tcStyle>
    </a:firstRow>
  </a:tblStyle>
  <a:tblStyle styleId="{EEE7283C-3CF3-47DC-8721-378D4A62B228}" styleName="">
    <a:tblBg/>
    <a:wholeTbl>
      <a:tcTxStyle b="on" i="on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FCDCCE"/>
          </a:solidFill>
        </a:fill>
      </a:tcStyle>
    </a:wholeTbl>
    <a:band2H>
      <a:tcTxStyle b="def" i="def"/>
      <a:tcStyle>
        <a:tcBdr/>
        <a:fill>
          <a:solidFill>
            <a:srgbClr val="FDEEE8"/>
          </a:solidFill>
        </a:fill>
      </a:tcStyle>
    </a:band2H>
    <a:firstCol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F79646"/>
          </a:solidFill>
        </a:fill>
      </a:tcStyle>
    </a:firstCol>
    <a:lastRow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F79646"/>
          </a:solidFill>
        </a:fill>
      </a:tcStyle>
    </a:lastRow>
    <a:firstRow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F79646"/>
          </a:solidFill>
        </a:fill>
      </a:tcStyle>
    </a:firstRow>
  </a:tblStyle>
  <a:tblStyle styleId="{CF821DB8-F4EB-4A41-A1BA-3FCAFE7338EE}" styleName="">
    <a:tblBg/>
    <a:wholeTbl>
      <a:tcTxStyle b="on" i="on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F81BD"/>
          </a:solidFill>
        </a:fill>
      </a:tcStyle>
    </a:firstCol>
    <a:lastRow>
      <a:tcTxStyle b="on" i="on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F81BD"/>
          </a:solidFill>
        </a:fill>
      </a:tcStyle>
    </a:firstRow>
  </a:tblStyle>
  <a:tblStyle styleId="{33BA23B1-9221-436E-865A-0063620EA4FD}" styleName="">
    <a:tblBg/>
    <a:wholeTbl>
      <a:tcTxStyle b="on" i="on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/>
        </a:fill>
      </a:tcStyle>
    </a:firstCol>
    <a:lastRow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/>
        </a:fill>
      </a:tcStyle>
    </a:lastRow>
    <a:firstRow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/>
        </a:fill>
      </a:tcStyle>
    </a:firstRow>
  </a:tblStyle>
  <a:tblStyle styleId="{2708684C-4D16-4618-839F-0558EEFCDFE6}" styleName="">
    <a:tblBg/>
    <a:wholeTbl>
      <a:tcTxStyle b="on" i="on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n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n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508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lastRow>
    <a:firstRow>
      <a:tcTxStyle b="on" i="on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47" name="Shape 4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</Relationships>

</file>

<file path=ppt/notesSlides/_rels/notesSlide2.xml.rels><?xml version="1.0" encoding="UTF-8" standalone="yes"?>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</Relationships>

</file>

<file path=ppt/notesSlides/_rels/notesSlide3.xml.rels><?xml version="1.0" encoding="UTF-8" standalone="yes"?>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</Relationships>

</file>

<file path=ppt/notesSlides/_rels/notesSlide4.xml.rels><?xml version="1.0" encoding="UTF-8" standalone="yes"?>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</Relationships>

</file>

<file path=ppt/notesSlides/_rels/notesSlide5.xml.rels><?xml version="1.0" encoding="UTF-8" standalone="yes"?>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83" name="Shape 8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 defTabSz="914400">
              <a:lnSpc>
                <a:spcPct val="150000"/>
              </a:lnSpc>
              <a:defRPr sz="1800"/>
            </a:pPr>
            <a:r>
              <a:rPr b="1" sz="1200"/>
              <a:t>冠心病危害如此严重，</a:t>
            </a:r>
            <a:endParaRPr b="1" sz="1200"/>
          </a:p>
          <a:p>
            <a:pPr lvl="0" defTabSz="914400">
              <a:lnSpc>
                <a:spcPct val="150000"/>
              </a:lnSpc>
              <a:defRPr sz="1800"/>
            </a:pPr>
            <a:r>
              <a:rPr b="1" sz="1200"/>
              <a:t>那么，</a:t>
            </a:r>
            <a:endParaRPr b="1" sz="1200"/>
          </a:p>
          <a:p>
            <a:pPr lvl="0" defTabSz="914400">
              <a:lnSpc>
                <a:spcPct val="150000"/>
              </a:lnSpc>
              <a:defRPr sz="1800"/>
            </a:pPr>
            <a:r>
              <a:rPr b="1" sz="1200"/>
              <a:t>什么是冠心病呢？让我们来了解下吧！</a:t>
            </a:r>
            <a:endParaRPr b="1" sz="120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96" name="Shape 9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 defTabSz="914400">
              <a:lnSpc>
                <a:spcPct val="100000"/>
              </a:lnSpc>
              <a:defRPr sz="1800"/>
            </a:pPr>
            <a:r>
              <a:rPr b="1" sz="1200"/>
              <a:t>所谓冠心病即冠状动脉粥样硬化性心脏病的简称，是指供应心脏营养的血管（冠状动脉）被</a:t>
            </a:r>
            <a:r>
              <a:rPr b="1" sz="1200">
                <a:solidFill>
                  <a:srgbClr val="C00000"/>
                </a:solidFill>
              </a:rPr>
              <a:t>动脉粥样硬化斑块（或血栓）阻塞</a:t>
            </a:r>
            <a:r>
              <a:rPr b="1" sz="1200"/>
              <a:t>，导致</a:t>
            </a:r>
            <a:r>
              <a:rPr b="1" sz="1200">
                <a:solidFill>
                  <a:srgbClr val="C00000"/>
                </a:solidFill>
              </a:rPr>
              <a:t>心肌缺血、缺氧或坏死</a:t>
            </a:r>
            <a:r>
              <a:rPr b="1" sz="1200"/>
              <a:t>而引起的心脏病。</a:t>
            </a:r>
            <a:endParaRPr b="1" sz="120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177" name="Shape 17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914400">
              <a:lnSpc>
                <a:spcPct val="100000"/>
              </a:lnSpc>
              <a:defRPr sz="1200"/>
            </a:lvl1pPr>
          </a:lstStyle>
          <a:p>
            <a:pPr lvl="0">
              <a:defRPr sz="1800"/>
            </a:pPr>
            <a:r>
              <a:rPr sz="1200"/>
              <a:t>（告诉患者冠心病的分型及临床表现。纠正患者出院就是治疗结束的错误观念，告诉患者要积极降低胆固醇，预防心血管疾病的复发）（心内）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244" name="Shape 24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 defTabSz="914400">
              <a:lnSpc>
                <a:spcPct val="100000"/>
              </a:lnSpc>
              <a:defRPr sz="1800"/>
            </a:pPr>
            <a:r>
              <a:rPr sz="1200"/>
              <a:t>小李，男，</a:t>
            </a:r>
            <a:r>
              <a:rPr sz="1200">
                <a:latin typeface="Calibri"/>
                <a:ea typeface="Calibri"/>
                <a:cs typeface="Calibri"/>
                <a:sym typeface="Calibri"/>
              </a:rPr>
              <a:t>40</a:t>
            </a:r>
            <a:r>
              <a:rPr sz="1200"/>
              <a:t>岁，因</a:t>
            </a:r>
            <a:r>
              <a:rPr sz="1200">
                <a:latin typeface="Calibri"/>
                <a:ea typeface="Calibri"/>
                <a:cs typeface="Calibri"/>
                <a:sym typeface="Calibri"/>
              </a:rPr>
              <a:t>“</a:t>
            </a:r>
            <a:r>
              <a:rPr sz="1200"/>
              <a:t>运动时突然眼前发黑跌倒，清醒后自觉胸闷，急来医院就诊，诊断为急性心肌梗死，出院后</a:t>
            </a:r>
            <a:r>
              <a:rPr sz="1200"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sz="1200"/>
              <a:t>个月血脂复查正常，</a:t>
            </a:r>
            <a:r>
              <a:rPr sz="1200"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sz="1200"/>
              <a:t>年后以不稳定性心绞痛入院，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hape 28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283" name="Shape 28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914400">
              <a:lnSpc>
                <a:spcPct val="100000"/>
              </a:lnSpc>
              <a:defRPr sz="1200"/>
            </a:lvl1pPr>
          </a:lstStyle>
          <a:p>
            <a:pPr lvl="0">
              <a:defRPr sz="1800"/>
            </a:pPr>
            <a:r>
              <a:rPr sz="1200"/>
              <a:t>最后，谢谢大家的聆听！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标题幻灯片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/>
          <p:nvPr>
            <p:ph type="title"/>
          </p:nvPr>
        </p:nvSpPr>
        <p:spPr>
          <a:xfrm>
            <a:off x="685800" y="1844675"/>
            <a:ext cx="7772400" cy="2041525"/>
          </a:xfrm>
          <a:prstGeom prst="rect">
            <a:avLst/>
          </a:prstGeom>
        </p:spPr>
        <p:txBody>
          <a:bodyPr/>
          <a:lstStyle/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2800">
                <a:solidFill>
                  <a:srgbClr val="FFFFFF"/>
                </a:solidFill>
              </a:rPr>
              <a:t>单击此处编辑母版标题样式</a:t>
            </a:r>
          </a:p>
        </p:txBody>
      </p:sp>
      <p:sp>
        <p:nvSpPr>
          <p:cNvPr id="7" name="Shape 7"/>
          <p:cNvSpPr/>
          <p:nvPr>
            <p:ph type="body" idx="1"/>
          </p:nvPr>
        </p:nvSpPr>
        <p:spPr>
          <a:xfrm>
            <a:off x="1371600" y="3886200"/>
            <a:ext cx="6400800" cy="2971800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2400">
                <a:solidFill>
                  <a:srgbClr val="888888"/>
                </a:solidFill>
              </a:rPr>
              <a:t>单击此处编辑母版副标题样式</a:t>
            </a:r>
          </a:p>
        </p:txBody>
      </p:sp>
      <p:sp>
        <p:nvSpPr>
          <p:cNvPr id="8" name="Shape 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2800">
                <a:solidFill>
                  <a:srgbClr val="FFFFFF"/>
                </a:solidFill>
              </a:rPr>
              <a:t>单击此处编辑母版标题样式</a:t>
            </a:r>
          </a:p>
        </p:txBody>
      </p:sp>
      <p:sp>
        <p:nvSpPr>
          <p:cNvPr id="40" name="Shape 40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单击此处编辑母版文本样式</a:t>
            </a:r>
            <a:endParaRPr b="1" sz="2400"/>
          </a:p>
          <a:p>
            <a:pPr lvl="1">
              <a:defRPr b="0" sz="1800"/>
            </a:pPr>
            <a:r>
              <a:rPr b="1" sz="2400"/>
              <a:t>第二级</a:t>
            </a:r>
            <a:endParaRPr b="1" sz="2400"/>
          </a:p>
          <a:p>
            <a:pPr lvl="2">
              <a:defRPr b="0" sz="1800"/>
            </a:pPr>
            <a:r>
              <a:rPr b="1" sz="2400"/>
              <a:t>第三级</a:t>
            </a:r>
            <a:endParaRPr b="1" sz="2400"/>
          </a:p>
          <a:p>
            <a:pPr lvl="3">
              <a:defRPr b="0" sz="1800"/>
            </a:pPr>
            <a:r>
              <a:rPr b="1" sz="2400"/>
              <a:t>第四级</a:t>
            </a:r>
            <a:endParaRPr b="1" sz="2400"/>
          </a:p>
          <a:p>
            <a:pPr lvl="4">
              <a:defRPr b="0" sz="1800"/>
            </a:pPr>
            <a:r>
              <a:rPr b="1" sz="2400"/>
              <a:t>第五级</a:t>
            </a:r>
          </a:p>
        </p:txBody>
      </p:sp>
      <p:sp>
        <p:nvSpPr>
          <p:cNvPr id="41" name="Shape 4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/>
          <p:nvPr>
            <p:ph type="title"/>
          </p:nvPr>
        </p:nvSpPr>
        <p:spPr>
          <a:xfrm>
            <a:off x="6629400" y="0"/>
            <a:ext cx="2057400" cy="6400802"/>
          </a:xfrm>
          <a:prstGeom prst="rect">
            <a:avLst/>
          </a:prstGeom>
        </p:spPr>
        <p:txBody>
          <a:bodyPr/>
          <a:lstStyle/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2800">
                <a:solidFill>
                  <a:srgbClr val="FFFFFF"/>
                </a:solidFill>
              </a:rPr>
              <a:t>单击此处编辑母版标题样式</a:t>
            </a:r>
          </a:p>
        </p:txBody>
      </p:sp>
      <p:sp>
        <p:nvSpPr>
          <p:cNvPr id="44" name="Shape 44"/>
          <p:cNvSpPr/>
          <p:nvPr>
            <p:ph type="body" idx="1"/>
          </p:nvPr>
        </p:nvSpPr>
        <p:spPr>
          <a:xfrm>
            <a:off x="457200" y="274638"/>
            <a:ext cx="6019800" cy="6583363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单击此处编辑母版文本样式</a:t>
            </a:r>
            <a:endParaRPr b="1" sz="2400"/>
          </a:p>
          <a:p>
            <a:pPr lvl="1">
              <a:defRPr b="0" sz="1800"/>
            </a:pPr>
            <a:r>
              <a:rPr b="1" sz="2400"/>
              <a:t>第二级</a:t>
            </a:r>
            <a:endParaRPr b="1" sz="2400"/>
          </a:p>
          <a:p>
            <a:pPr lvl="2">
              <a:defRPr b="0" sz="1800"/>
            </a:pPr>
            <a:r>
              <a:rPr b="1" sz="2400"/>
              <a:t>第三级</a:t>
            </a:r>
            <a:endParaRPr b="1" sz="2400"/>
          </a:p>
          <a:p>
            <a:pPr lvl="3">
              <a:defRPr b="0" sz="1800"/>
            </a:pPr>
            <a:r>
              <a:rPr b="1" sz="2400"/>
              <a:t>第四级</a:t>
            </a:r>
            <a:endParaRPr b="1" sz="2400"/>
          </a:p>
          <a:p>
            <a:pPr lvl="4">
              <a:defRPr b="0" sz="1800"/>
            </a:pPr>
            <a:r>
              <a:rPr b="1" sz="2400"/>
              <a:t>第五级</a:t>
            </a:r>
          </a:p>
        </p:txBody>
      </p:sp>
      <p:sp>
        <p:nvSpPr>
          <p:cNvPr id="45" name="Shape 4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2800">
                <a:solidFill>
                  <a:srgbClr val="FFFFFF"/>
                </a:solidFill>
              </a:rPr>
              <a:t>单击此处编辑母版标题样式</a:t>
            </a:r>
          </a:p>
        </p:txBody>
      </p:sp>
      <p:sp>
        <p:nvSpPr>
          <p:cNvPr id="11" name="Shape 11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单击此处编辑母版文本样式</a:t>
            </a:r>
            <a:endParaRPr b="1" sz="2400"/>
          </a:p>
          <a:p>
            <a:pPr lvl="1">
              <a:defRPr b="0" sz="1800"/>
            </a:pPr>
            <a:r>
              <a:rPr b="1" sz="2400"/>
              <a:t>第二级</a:t>
            </a:r>
            <a:endParaRPr b="1" sz="2400"/>
          </a:p>
          <a:p>
            <a:pPr lvl="2">
              <a:defRPr b="0" sz="1800"/>
            </a:pPr>
            <a:r>
              <a:rPr b="1" sz="2400"/>
              <a:t>第三级</a:t>
            </a:r>
            <a:endParaRPr b="1" sz="2400"/>
          </a:p>
          <a:p>
            <a:pPr lvl="3">
              <a:defRPr b="0" sz="1800"/>
            </a:pPr>
            <a:r>
              <a:rPr b="1" sz="2400"/>
              <a:t>第四级</a:t>
            </a:r>
            <a:endParaRPr b="1" sz="2400"/>
          </a:p>
          <a:p>
            <a:pPr lvl="4">
              <a:defRPr b="0" sz="1800"/>
            </a:pPr>
            <a:r>
              <a:rPr b="1" sz="2400"/>
              <a:t>第五级</a:t>
            </a:r>
          </a:p>
        </p:txBody>
      </p:sp>
      <p:sp>
        <p:nvSpPr>
          <p:cNvPr id="12" name="Shape 12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/>
          <p:nvPr>
            <p:ph type="title"/>
          </p:nvPr>
        </p:nvSpPr>
        <p:spPr>
          <a:xfrm>
            <a:off x="722312" y="4406900"/>
            <a:ext cx="7772401" cy="1362075"/>
          </a:xfrm>
          <a:prstGeom prst="rect">
            <a:avLst/>
          </a:prstGeom>
        </p:spPr>
        <p:txBody>
          <a:bodyPr anchor="t"/>
          <a:lstStyle>
            <a:lvl1pPr algn="l">
              <a:defRPr cap="all" sz="4000"/>
            </a:lvl1pPr>
          </a:lstStyle>
          <a:p>
            <a:pPr lvl="0">
              <a:defRPr b="0" cap="none" sz="1800">
                <a:solidFill>
                  <a:srgbClr val="000000"/>
                </a:solidFill>
              </a:defRPr>
            </a:pPr>
            <a:r>
              <a:rPr b="1" cap="all" sz="4000">
                <a:solidFill>
                  <a:srgbClr val="FFFFFF"/>
                </a:solidFill>
              </a:rPr>
              <a:t>单击此处编辑母版标题样式</a:t>
            </a:r>
          </a:p>
        </p:txBody>
      </p:sp>
      <p:sp>
        <p:nvSpPr>
          <p:cNvPr id="15" name="Shape 15"/>
          <p:cNvSpPr/>
          <p:nvPr>
            <p:ph type="body" idx="1"/>
          </p:nvPr>
        </p:nvSpPr>
        <p:spPr>
          <a:xfrm>
            <a:off x="722312" y="2906713"/>
            <a:ext cx="7772401" cy="1500188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000">
                <a:solidFill>
                  <a:srgbClr val="888888"/>
                </a:solidFill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2000">
                <a:solidFill>
                  <a:srgbClr val="888888"/>
                </a:solidFill>
              </a:rPr>
              <a:t>单击此处编辑母版文本样式</a:t>
            </a:r>
          </a:p>
        </p:txBody>
      </p:sp>
      <p:sp>
        <p:nvSpPr>
          <p:cNvPr id="16" name="Shape 1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2800">
                <a:solidFill>
                  <a:srgbClr val="FFFFFF"/>
                </a:solidFill>
              </a:rPr>
              <a:t>单击此处编辑母版标题样式</a:t>
            </a:r>
          </a:p>
        </p:txBody>
      </p:sp>
      <p:sp>
        <p:nvSpPr>
          <p:cNvPr id="19" name="Shape 19"/>
          <p:cNvSpPr/>
          <p:nvPr>
            <p:ph type="body" idx="1"/>
          </p:nvPr>
        </p:nvSpPr>
        <p:spPr>
          <a:xfrm>
            <a:off x="457200" y="1600200"/>
            <a:ext cx="4038600" cy="52578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 marL="790575" indent="-333375">
              <a:defRPr sz="2800"/>
            </a:lvl2pPr>
            <a:lvl3pPr marL="1234439" indent="-320039">
              <a:defRPr sz="2800"/>
            </a:lvl3pPr>
            <a:lvl4pPr marL="1727200" indent="-355600">
              <a:defRPr sz="2800"/>
            </a:lvl4pPr>
            <a:lvl5pPr marL="2184400" indent="-355600">
              <a:defRPr sz="2800"/>
            </a:lvl5pPr>
          </a:lstStyle>
          <a:p>
            <a:pPr lvl="0">
              <a:defRPr b="0" sz="1800"/>
            </a:pPr>
            <a:r>
              <a:rPr b="1" sz="2800"/>
              <a:t>单击此处编辑母版文本样式</a:t>
            </a:r>
            <a:endParaRPr b="1" sz="2800"/>
          </a:p>
          <a:p>
            <a:pPr lvl="1">
              <a:defRPr b="0" sz="1800"/>
            </a:pPr>
            <a:r>
              <a:rPr b="1" sz="2800"/>
              <a:t>第二级</a:t>
            </a:r>
            <a:endParaRPr b="1" sz="2800"/>
          </a:p>
          <a:p>
            <a:pPr lvl="2">
              <a:defRPr b="0" sz="1800"/>
            </a:pPr>
            <a:r>
              <a:rPr b="1" sz="2800"/>
              <a:t>第三级</a:t>
            </a:r>
            <a:endParaRPr b="1" sz="2800"/>
          </a:p>
          <a:p>
            <a:pPr lvl="3">
              <a:defRPr b="0" sz="1800"/>
            </a:pPr>
            <a:r>
              <a:rPr b="1" sz="2800"/>
              <a:t>第四级</a:t>
            </a:r>
            <a:endParaRPr b="1" sz="2800"/>
          </a:p>
          <a:p>
            <a:pPr lvl="4">
              <a:defRPr b="0" sz="1800"/>
            </a:pPr>
            <a:r>
              <a:rPr b="1" sz="2800"/>
              <a:t>第五级</a:t>
            </a:r>
          </a:p>
        </p:txBody>
      </p:sp>
      <p:sp>
        <p:nvSpPr>
          <p:cNvPr id="20" name="Shape 2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2800">
                <a:solidFill>
                  <a:srgbClr val="FFFFFF"/>
                </a:solidFill>
              </a:rPr>
              <a:t>单击此处编辑母版标题样式</a:t>
            </a:r>
          </a:p>
        </p:txBody>
      </p:sp>
      <p:sp>
        <p:nvSpPr>
          <p:cNvPr id="23" name="Shape 23"/>
          <p:cNvSpPr/>
          <p:nvPr>
            <p:ph type="body" idx="1"/>
          </p:nvPr>
        </p:nvSpPr>
        <p:spPr>
          <a:xfrm>
            <a:off x="457200" y="1052736"/>
            <a:ext cx="4040188" cy="1122139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</a:lvl1pPr>
          </a:lstStyle>
          <a:p>
            <a:pPr lvl="0">
              <a:defRPr b="0" sz="1800"/>
            </a:pPr>
            <a:r>
              <a:rPr b="1" sz="2400"/>
              <a:t>单击此处编辑母版文本样式</a:t>
            </a:r>
          </a:p>
        </p:txBody>
      </p:sp>
      <p:sp>
        <p:nvSpPr>
          <p:cNvPr id="24" name="Shape 2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2800">
                <a:solidFill>
                  <a:srgbClr val="FFFFFF"/>
                </a:solidFill>
              </a:rPr>
              <a:t>单击此处编辑母版标题样式</a:t>
            </a:r>
          </a:p>
        </p:txBody>
      </p:sp>
      <p:sp>
        <p:nvSpPr>
          <p:cNvPr id="27" name="Shape 27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/>
          <p:nvPr>
            <p:ph type="title"/>
          </p:nvPr>
        </p:nvSpPr>
        <p:spPr>
          <a:xfrm>
            <a:off x="457200" y="0"/>
            <a:ext cx="3008314" cy="1435100"/>
          </a:xfrm>
          <a:prstGeom prst="rect">
            <a:avLst/>
          </a:prstGeom>
        </p:spPr>
        <p:txBody>
          <a:bodyPr anchor="b"/>
          <a:lstStyle>
            <a:lvl1pPr algn="l">
              <a:defRPr sz="2000"/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2000">
                <a:solidFill>
                  <a:srgbClr val="FFFFFF"/>
                </a:solidFill>
              </a:rPr>
              <a:t>单击此处编辑母版标题样式</a:t>
            </a:r>
          </a:p>
        </p:txBody>
      </p:sp>
      <p:sp>
        <p:nvSpPr>
          <p:cNvPr id="32" name="Shape 32"/>
          <p:cNvSpPr/>
          <p:nvPr>
            <p:ph type="body" idx="1"/>
          </p:nvPr>
        </p:nvSpPr>
        <p:spPr>
          <a:xfrm>
            <a:off x="3575050" y="273050"/>
            <a:ext cx="5111750" cy="6584950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83771" indent="-326571">
              <a:defRPr sz="3200"/>
            </a:lvl2pPr>
            <a:lvl3pPr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pPr lvl="0">
              <a:defRPr b="0" sz="1800"/>
            </a:pPr>
            <a:r>
              <a:rPr b="1" sz="3200"/>
              <a:t>单击此处编辑母版文本样式</a:t>
            </a:r>
            <a:endParaRPr b="1" sz="3200"/>
          </a:p>
          <a:p>
            <a:pPr lvl="1">
              <a:defRPr b="0" sz="1800"/>
            </a:pPr>
            <a:r>
              <a:rPr b="1" sz="3200"/>
              <a:t>第二级</a:t>
            </a:r>
            <a:endParaRPr b="1" sz="3200"/>
          </a:p>
          <a:p>
            <a:pPr lvl="2">
              <a:defRPr b="0" sz="1800"/>
            </a:pPr>
            <a:r>
              <a:rPr b="1" sz="3200"/>
              <a:t>第三级</a:t>
            </a:r>
            <a:endParaRPr b="1" sz="3200"/>
          </a:p>
          <a:p>
            <a:pPr lvl="3">
              <a:defRPr b="0" sz="1800"/>
            </a:pPr>
            <a:r>
              <a:rPr b="1" sz="3200"/>
              <a:t>第四级</a:t>
            </a:r>
            <a:endParaRPr b="1" sz="3200"/>
          </a:p>
          <a:p>
            <a:pPr lvl="4">
              <a:defRPr b="0" sz="1800"/>
            </a:pPr>
            <a:r>
              <a:rPr b="1" sz="3200"/>
              <a:t>第五级</a:t>
            </a:r>
          </a:p>
        </p:txBody>
      </p:sp>
      <p:sp>
        <p:nvSpPr>
          <p:cNvPr id="33" name="Shape 3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/>
          <p:nvPr>
            <p:ph type="title"/>
          </p:nvPr>
        </p:nvSpPr>
        <p:spPr>
          <a:xfrm>
            <a:off x="1792288" y="4800600"/>
            <a:ext cx="5486401" cy="566738"/>
          </a:xfrm>
          <a:prstGeom prst="rect">
            <a:avLst/>
          </a:prstGeom>
        </p:spPr>
        <p:txBody>
          <a:bodyPr anchor="b"/>
          <a:lstStyle>
            <a:lvl1pPr algn="l">
              <a:defRPr sz="2000"/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2000">
                <a:solidFill>
                  <a:srgbClr val="FFFFFF"/>
                </a:solidFill>
              </a:rPr>
              <a:t>单击此处编辑母版标题样式</a:t>
            </a:r>
          </a:p>
        </p:txBody>
      </p:sp>
      <p:sp>
        <p:nvSpPr>
          <p:cNvPr id="36" name="Shape 36"/>
          <p:cNvSpPr/>
          <p:nvPr>
            <p:ph type="body" idx="1"/>
          </p:nvPr>
        </p:nvSpPr>
        <p:spPr>
          <a:xfrm>
            <a:off x="1792288" y="5367337"/>
            <a:ext cx="5486401" cy="804863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400"/>
            </a:lvl1pPr>
          </a:lstStyle>
          <a:p>
            <a:pPr lvl="0">
              <a:defRPr b="0" sz="1800"/>
            </a:pPr>
            <a:r>
              <a:rPr b="1" sz="1400"/>
              <a:t>单击此处编辑母版文本样式</a:t>
            </a:r>
          </a:p>
        </p:txBody>
      </p:sp>
      <p:sp>
        <p:nvSpPr>
          <p:cNvPr id="37" name="Shape 37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title"/>
          </p:nvPr>
        </p:nvSpPr>
        <p:spPr>
          <a:xfrm>
            <a:off x="0" y="0"/>
            <a:ext cx="9144000" cy="10527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2800">
                <a:solidFill>
                  <a:srgbClr val="FFFFFF"/>
                </a:solidFill>
              </a:rPr>
              <a:t>单击此处编辑母版标题样式</a:t>
            </a:r>
          </a:p>
        </p:txBody>
      </p:sp>
      <p:sp>
        <p:nvSpPr>
          <p:cNvPr id="3" name="Shape 3"/>
          <p:cNvSpPr/>
          <p:nvPr>
            <p:ph type="body" idx="1"/>
          </p:nvPr>
        </p:nvSpPr>
        <p:spPr>
          <a:xfrm>
            <a:off x="457200" y="1340767"/>
            <a:ext cx="8229600" cy="55172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/>
          <a:p>
            <a:pPr lvl="0">
              <a:defRPr b="0" sz="1800"/>
            </a:pPr>
            <a:r>
              <a:rPr b="1" sz="2400"/>
              <a:t>单击此处编辑母版文本样式</a:t>
            </a:r>
            <a:endParaRPr b="1" sz="2400"/>
          </a:p>
          <a:p>
            <a:pPr lvl="1">
              <a:defRPr b="0" sz="1800"/>
            </a:pPr>
            <a:r>
              <a:rPr b="1" sz="2400"/>
              <a:t>第二级</a:t>
            </a:r>
            <a:endParaRPr b="1" sz="2400"/>
          </a:p>
          <a:p>
            <a:pPr lvl="2">
              <a:defRPr b="0" sz="1800"/>
            </a:pPr>
            <a:r>
              <a:rPr b="1" sz="2400"/>
              <a:t>第三级</a:t>
            </a:r>
            <a:endParaRPr b="1" sz="2400"/>
          </a:p>
          <a:p>
            <a:pPr lvl="3">
              <a:defRPr b="0" sz="1800"/>
            </a:pPr>
            <a:r>
              <a:rPr b="1" sz="2400"/>
              <a:t>第四级</a:t>
            </a:r>
            <a:endParaRPr b="1" sz="2400"/>
          </a:p>
          <a:p>
            <a:pPr lvl="4">
              <a:defRPr b="0" sz="1800"/>
            </a:pPr>
            <a:r>
              <a:rPr b="1" sz="2400"/>
              <a:t>第五级</a:t>
            </a:r>
          </a:p>
        </p:txBody>
      </p:sp>
      <p:sp>
        <p:nvSpPr>
          <p:cNvPr id="4" name="Shape 4"/>
          <p:cNvSpPr/>
          <p:nvPr>
            <p:ph type="sldNum" sz="quarter" idx="2"/>
          </p:nvPr>
        </p:nvSpPr>
        <p:spPr>
          <a:xfrm>
            <a:off x="6553200" y="6406785"/>
            <a:ext cx="2133600" cy="264255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transition spd="med" advClick="1"/>
  <p:txStyles>
    <p:titleStyle>
      <a:lvl1pPr algn="ctr">
        <a:defRPr b="1" sz="2800">
          <a:solidFill>
            <a:srgbClr val="FFFFFF"/>
          </a:solidFill>
          <a:latin typeface="Arial"/>
          <a:ea typeface="Arial"/>
          <a:cs typeface="Arial"/>
          <a:sym typeface="Arial"/>
        </a:defRPr>
      </a:lvl1pPr>
      <a:lvl2pPr algn="ctr">
        <a:defRPr b="1" sz="2800">
          <a:solidFill>
            <a:srgbClr val="FFFFFF"/>
          </a:solidFill>
          <a:latin typeface="Arial"/>
          <a:ea typeface="Arial"/>
          <a:cs typeface="Arial"/>
          <a:sym typeface="Arial"/>
        </a:defRPr>
      </a:lvl2pPr>
      <a:lvl3pPr algn="ctr">
        <a:defRPr b="1" sz="2800">
          <a:solidFill>
            <a:srgbClr val="FFFFFF"/>
          </a:solidFill>
          <a:latin typeface="Arial"/>
          <a:ea typeface="Arial"/>
          <a:cs typeface="Arial"/>
          <a:sym typeface="Arial"/>
        </a:defRPr>
      </a:lvl3pPr>
      <a:lvl4pPr algn="ctr">
        <a:defRPr b="1" sz="2800">
          <a:solidFill>
            <a:srgbClr val="FFFFFF"/>
          </a:solidFill>
          <a:latin typeface="Arial"/>
          <a:ea typeface="Arial"/>
          <a:cs typeface="Arial"/>
          <a:sym typeface="Arial"/>
        </a:defRPr>
      </a:lvl4pPr>
      <a:lvl5pPr algn="ctr">
        <a:defRPr b="1" sz="2800">
          <a:solidFill>
            <a:srgbClr val="FFFFFF"/>
          </a:solidFill>
          <a:latin typeface="Arial"/>
          <a:ea typeface="Arial"/>
          <a:cs typeface="Arial"/>
          <a:sym typeface="Arial"/>
        </a:defRPr>
      </a:lvl5pPr>
      <a:lvl6pPr algn="ctr">
        <a:defRPr b="1" sz="2800">
          <a:solidFill>
            <a:srgbClr val="FFFFFF"/>
          </a:solidFill>
          <a:latin typeface="Arial"/>
          <a:ea typeface="Arial"/>
          <a:cs typeface="Arial"/>
          <a:sym typeface="Arial"/>
        </a:defRPr>
      </a:lvl6pPr>
      <a:lvl7pPr algn="ctr">
        <a:defRPr b="1" sz="2800">
          <a:solidFill>
            <a:srgbClr val="FFFFFF"/>
          </a:solidFill>
          <a:latin typeface="Arial"/>
          <a:ea typeface="Arial"/>
          <a:cs typeface="Arial"/>
          <a:sym typeface="Arial"/>
        </a:defRPr>
      </a:lvl7pPr>
      <a:lvl8pPr algn="ctr">
        <a:defRPr b="1" sz="2800">
          <a:solidFill>
            <a:srgbClr val="FFFFFF"/>
          </a:solidFill>
          <a:latin typeface="Arial"/>
          <a:ea typeface="Arial"/>
          <a:cs typeface="Arial"/>
          <a:sym typeface="Arial"/>
        </a:defRPr>
      </a:lvl8pPr>
      <a:lvl9pPr algn="ctr">
        <a:defRPr b="1" sz="2800">
          <a:solidFill>
            <a:srgbClr val="FFFFFF"/>
          </a:solidFill>
          <a:latin typeface="Arial"/>
          <a:ea typeface="Arial"/>
          <a:cs typeface="Arial"/>
          <a:sym typeface="Arial"/>
        </a:defRPr>
      </a:lvl9pPr>
    </p:titleStyle>
    <p:bodyStyle>
      <a:lvl1pPr marL="342900" indent="-342900">
        <a:lnSpc>
          <a:spcPct val="120000"/>
        </a:lnSpc>
        <a:spcBef>
          <a:spcPts val="1200"/>
        </a:spcBef>
        <a:buSzPct val="100000"/>
        <a:buFont typeface="Arial"/>
        <a:buChar char="•"/>
        <a:defRPr b="1" sz="2400">
          <a:latin typeface="Arial"/>
          <a:ea typeface="Arial"/>
          <a:cs typeface="Arial"/>
          <a:sym typeface="Arial"/>
        </a:defRPr>
      </a:lvl1pPr>
      <a:lvl2pPr marL="800100" indent="-342900">
        <a:lnSpc>
          <a:spcPct val="120000"/>
        </a:lnSpc>
        <a:spcBef>
          <a:spcPts val="1200"/>
        </a:spcBef>
        <a:buSzPct val="100000"/>
        <a:buFont typeface="Arial"/>
        <a:buChar char="–"/>
        <a:defRPr b="1" sz="2400">
          <a:latin typeface="Arial"/>
          <a:ea typeface="Arial"/>
          <a:cs typeface="Arial"/>
          <a:sym typeface="Arial"/>
        </a:defRPr>
      </a:lvl2pPr>
      <a:lvl3pPr marL="1219200" indent="-304800">
        <a:lnSpc>
          <a:spcPct val="120000"/>
        </a:lnSpc>
        <a:spcBef>
          <a:spcPts val="1200"/>
        </a:spcBef>
        <a:buSzPct val="100000"/>
        <a:buFont typeface="Arial"/>
        <a:buChar char="•"/>
        <a:defRPr b="1" sz="2400">
          <a:latin typeface="Arial"/>
          <a:ea typeface="Arial"/>
          <a:cs typeface="Arial"/>
          <a:sym typeface="Arial"/>
        </a:defRPr>
      </a:lvl3pPr>
      <a:lvl4pPr marL="1714500" indent="-342900">
        <a:lnSpc>
          <a:spcPct val="120000"/>
        </a:lnSpc>
        <a:spcBef>
          <a:spcPts val="1200"/>
        </a:spcBef>
        <a:buSzPct val="100000"/>
        <a:buFont typeface="Arial"/>
        <a:buChar char="–"/>
        <a:defRPr b="1" sz="2400">
          <a:latin typeface="Arial"/>
          <a:ea typeface="Arial"/>
          <a:cs typeface="Arial"/>
          <a:sym typeface="Arial"/>
        </a:defRPr>
      </a:lvl4pPr>
      <a:lvl5pPr marL="2171700" indent="-342900">
        <a:lnSpc>
          <a:spcPct val="120000"/>
        </a:lnSpc>
        <a:spcBef>
          <a:spcPts val="1200"/>
        </a:spcBef>
        <a:buSzPct val="100000"/>
        <a:buFont typeface="Arial"/>
        <a:buChar char="»"/>
        <a:defRPr b="1" sz="2400">
          <a:latin typeface="Arial"/>
          <a:ea typeface="Arial"/>
          <a:cs typeface="Arial"/>
          <a:sym typeface="Arial"/>
        </a:defRPr>
      </a:lvl5pPr>
      <a:lvl6pPr marL="2560320" indent="-274320">
        <a:lnSpc>
          <a:spcPct val="120000"/>
        </a:lnSpc>
        <a:spcBef>
          <a:spcPts val="1200"/>
        </a:spcBef>
        <a:buSzPct val="100000"/>
        <a:buFont typeface="Arial"/>
        <a:buChar char="•"/>
        <a:defRPr b="1" sz="2400">
          <a:latin typeface="Arial"/>
          <a:ea typeface="Arial"/>
          <a:cs typeface="Arial"/>
          <a:sym typeface="Arial"/>
        </a:defRPr>
      </a:lvl6pPr>
      <a:lvl7pPr marL="3017520" indent="-274320">
        <a:lnSpc>
          <a:spcPct val="120000"/>
        </a:lnSpc>
        <a:spcBef>
          <a:spcPts val="1200"/>
        </a:spcBef>
        <a:buSzPct val="100000"/>
        <a:buFont typeface="Arial"/>
        <a:buChar char="•"/>
        <a:defRPr b="1" sz="2400">
          <a:latin typeface="Arial"/>
          <a:ea typeface="Arial"/>
          <a:cs typeface="Arial"/>
          <a:sym typeface="Arial"/>
        </a:defRPr>
      </a:lvl7pPr>
      <a:lvl8pPr marL="3474720" indent="-274320">
        <a:lnSpc>
          <a:spcPct val="120000"/>
        </a:lnSpc>
        <a:spcBef>
          <a:spcPts val="1200"/>
        </a:spcBef>
        <a:buSzPct val="100000"/>
        <a:buFont typeface="Arial"/>
        <a:buChar char="•"/>
        <a:defRPr b="1" sz="2400">
          <a:latin typeface="Arial"/>
          <a:ea typeface="Arial"/>
          <a:cs typeface="Arial"/>
          <a:sym typeface="Arial"/>
        </a:defRPr>
      </a:lvl8pPr>
      <a:lvl9pPr marL="3931920" indent="-274320">
        <a:lnSpc>
          <a:spcPct val="120000"/>
        </a:lnSpc>
        <a:spcBef>
          <a:spcPts val="1200"/>
        </a:spcBef>
        <a:buSzPct val="100000"/>
        <a:buFont typeface="Arial"/>
        <a:buChar char="•"/>
        <a:defRPr b="1" sz="2400">
          <a:latin typeface="Arial"/>
          <a:ea typeface="Arial"/>
          <a:cs typeface="Arial"/>
          <a:sym typeface="Arial"/>
        </a:defRPr>
      </a:lvl9pPr>
    </p:bodyStyle>
    <p:otherStyle>
      <a:lvl1pPr algn="r">
        <a:defRPr sz="1200">
          <a:solidFill>
            <a:schemeClr val="tx1"/>
          </a:solidFill>
          <a:latin typeface="+mn-lt"/>
          <a:ea typeface="+mn-ea"/>
          <a:cs typeface="+mn-cs"/>
          <a:sym typeface="Arial"/>
        </a:defRPr>
      </a:lvl1pPr>
      <a:lvl2pPr indent="457200" algn="r">
        <a:defRPr sz="1200">
          <a:solidFill>
            <a:schemeClr val="tx1"/>
          </a:solidFill>
          <a:latin typeface="+mn-lt"/>
          <a:ea typeface="+mn-ea"/>
          <a:cs typeface="+mn-cs"/>
          <a:sym typeface="Arial"/>
        </a:defRPr>
      </a:lvl2pPr>
      <a:lvl3pPr indent="914400" algn="r">
        <a:defRPr sz="1200">
          <a:solidFill>
            <a:schemeClr val="tx1"/>
          </a:solidFill>
          <a:latin typeface="+mn-lt"/>
          <a:ea typeface="+mn-ea"/>
          <a:cs typeface="+mn-cs"/>
          <a:sym typeface="Arial"/>
        </a:defRPr>
      </a:lvl3pPr>
      <a:lvl4pPr indent="1371600" algn="r">
        <a:defRPr sz="1200">
          <a:solidFill>
            <a:schemeClr val="tx1"/>
          </a:solidFill>
          <a:latin typeface="+mn-lt"/>
          <a:ea typeface="+mn-ea"/>
          <a:cs typeface="+mn-cs"/>
          <a:sym typeface="Arial"/>
        </a:defRPr>
      </a:lvl4pPr>
      <a:lvl5pPr indent="1828800" algn="r">
        <a:defRPr sz="1200">
          <a:solidFill>
            <a:schemeClr val="tx1"/>
          </a:solidFill>
          <a:latin typeface="+mn-lt"/>
          <a:ea typeface="+mn-ea"/>
          <a:cs typeface="+mn-cs"/>
          <a:sym typeface="Arial"/>
        </a:defRPr>
      </a:lvl5pPr>
      <a:lvl6pPr indent="2286000" algn="r">
        <a:defRPr sz="1200">
          <a:solidFill>
            <a:schemeClr val="tx1"/>
          </a:solidFill>
          <a:latin typeface="+mn-lt"/>
          <a:ea typeface="+mn-ea"/>
          <a:cs typeface="+mn-cs"/>
          <a:sym typeface="Arial"/>
        </a:defRPr>
      </a:lvl6pPr>
      <a:lvl7pPr indent="2743200" algn="r">
        <a:defRPr sz="1200">
          <a:solidFill>
            <a:schemeClr val="tx1"/>
          </a:solidFill>
          <a:latin typeface="+mn-lt"/>
          <a:ea typeface="+mn-ea"/>
          <a:cs typeface="+mn-cs"/>
          <a:sym typeface="Arial"/>
        </a:defRPr>
      </a:lvl7pPr>
      <a:lvl8pPr indent="3200400" algn="r">
        <a:defRPr sz="1200">
          <a:solidFill>
            <a:schemeClr val="tx1"/>
          </a:solidFill>
          <a:latin typeface="+mn-lt"/>
          <a:ea typeface="+mn-ea"/>
          <a:cs typeface="+mn-cs"/>
          <a:sym typeface="Arial"/>
        </a:defRPr>
      </a:lvl8pPr>
      <a:lvl9pPr indent="3657600" algn="r">
        <a:defRPr sz="1200">
          <a:solidFill>
            <a:schemeClr val="tx1"/>
          </a:solidFill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eg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jpe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eg"/><Relationship Id="rId3" Type="http://schemas.openxmlformats.org/officeDocument/2006/relationships/image" Target="../media/image18.jpeg"/><Relationship Id="rId4" Type="http://schemas.openxmlformats.org/officeDocument/2006/relationships/image" Target="../media/image19.jpeg"/><Relationship Id="rId5" Type="http://schemas.openxmlformats.org/officeDocument/2006/relationships/image" Target="../media/image20.jpe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7.png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21.jpeg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jpeg"/><Relationship Id="rId3" Type="http://schemas.openxmlformats.org/officeDocument/2006/relationships/image" Target="../media/image23.jpeg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jpeg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jpeg"/><Relationship Id="rId3" Type="http://schemas.openxmlformats.org/officeDocument/2006/relationships/image" Target="../media/image5.jpe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jpeg"/><Relationship Id="rId4" Type="http://schemas.openxmlformats.org/officeDocument/2006/relationships/image" Target="../media/image5.pn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jpeg"/><Relationship Id="rId4" Type="http://schemas.openxmlformats.org/officeDocument/2006/relationships/image" Target="../media/image6.png"/><Relationship Id="rId5" Type="http://schemas.openxmlformats.org/officeDocument/2006/relationships/image" Target="../media/image8.jpe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eg"/><Relationship Id="rId3" Type="http://schemas.openxmlformats.org/officeDocument/2006/relationships/image" Target="../media/image10.jpeg"/><Relationship Id="rId4" Type="http://schemas.openxmlformats.org/officeDocument/2006/relationships/image" Target="../media/image11.jpe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e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3.jpe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4.jpeg"/><Relationship Id="rId8" Type="http://schemas.openxmlformats.org/officeDocument/2006/relationships/image" Target="../media/image15.jpe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PT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50" name="Shape 50"/>
          <p:cNvSpPr/>
          <p:nvPr>
            <p:ph type="title"/>
          </p:nvPr>
        </p:nvSpPr>
        <p:spPr>
          <a:xfrm>
            <a:off x="685800" y="2535039"/>
            <a:ext cx="7772400" cy="1470026"/>
          </a:xfrm>
          <a:prstGeom prst="rect">
            <a:avLst/>
          </a:prstGeom>
        </p:spPr>
        <p:txBody>
          <a:bodyPr/>
          <a:lstStyle>
            <a:lvl1pPr>
              <a:defRPr sz="4000">
                <a:solidFill>
                  <a:srgbClr val="FFFF00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4000">
                <a:solidFill>
                  <a:srgbClr val="FFFF00"/>
                </a:solidFill>
              </a:rPr>
              <a:t>得了冠心病，我该怎么办？</a:t>
            </a:r>
          </a:p>
        </p:txBody>
      </p:sp>
      <p:sp>
        <p:nvSpPr>
          <p:cNvPr id="51" name="Shape 51"/>
          <p:cNvSpPr/>
          <p:nvPr>
            <p:ph type="body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lvl="0"/>
          </a:p>
        </p:txBody>
      </p:sp>
    </p:spTree>
  </p:cSld>
  <p:clrMapOvr>
    <a:masterClrMapping/>
  </p:clrMapOvr>
  <p:transition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/>
          <p:nvPr>
            <p:ph type="title"/>
          </p:nvPr>
        </p:nvSpPr>
        <p:spPr>
          <a:xfrm>
            <a:off x="-1" y="-1"/>
            <a:ext cx="9144001" cy="1052738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174" name="Shape 174"/>
          <p:cNvSpPr/>
          <p:nvPr/>
        </p:nvSpPr>
        <p:spPr>
          <a:xfrm>
            <a:off x="2627783" y="2564903"/>
            <a:ext cx="4896546" cy="3997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lvl="0">
              <a:defRPr b="0" sz="1800"/>
            </a:pPr>
            <a:r>
              <a:rPr b="1" sz="2400"/>
              <a:t>得了冠心病，我该怎么办？</a:t>
            </a:r>
          </a:p>
        </p:txBody>
      </p:sp>
      <p:pic>
        <p:nvPicPr>
          <p:cNvPr id="175" name="image27.jp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788024" y="3429000"/>
            <a:ext cx="3792423" cy="284431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roup 184"/>
          <p:cNvGrpSpPr/>
          <p:nvPr/>
        </p:nvGrpSpPr>
        <p:grpSpPr>
          <a:xfrm>
            <a:off x="511963" y="2348880"/>
            <a:ext cx="8020478" cy="3384377"/>
            <a:chOff x="0" y="0"/>
            <a:chExt cx="8020476" cy="3384375"/>
          </a:xfrm>
        </p:grpSpPr>
        <p:pic>
          <p:nvPicPr>
            <p:cNvPr id="179" name="image28.png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4053857" y="237550"/>
              <a:ext cx="3966620" cy="313313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80" name="image29.png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1" y="0"/>
              <a:ext cx="4551625" cy="33843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183" name="Group 183"/>
            <p:cNvGrpSpPr/>
            <p:nvPr/>
          </p:nvGrpSpPr>
          <p:grpSpPr>
            <a:xfrm>
              <a:off x="505671" y="317447"/>
              <a:ext cx="7258739" cy="2240926"/>
              <a:chOff x="0" y="0"/>
              <a:chExt cx="7258738" cy="2240925"/>
            </a:xfrm>
          </p:grpSpPr>
          <p:pic>
            <p:nvPicPr>
              <p:cNvPr id="181" name="image30.png"/>
              <p:cNvPicPr/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0" y="0"/>
                <a:ext cx="1598063" cy="203949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82" name="image30.png"/>
              <p:cNvPicPr/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 flipH="1">
                <a:off x="5660676" y="201432"/>
                <a:ext cx="1598063" cy="203949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sp>
        <p:nvSpPr>
          <p:cNvPr id="185" name="Shape 185"/>
          <p:cNvSpPr/>
          <p:nvPr>
            <p:ph type="title"/>
          </p:nvPr>
        </p:nvSpPr>
        <p:spPr>
          <a:xfrm>
            <a:off x="457200" y="71414"/>
            <a:ext cx="8229600" cy="912813"/>
          </a:xfrm>
          <a:prstGeom prst="rect">
            <a:avLst/>
          </a:prstGeom>
        </p:spPr>
        <p:txBody>
          <a:bodyPr/>
          <a:lstStyle>
            <a:lvl1pPr>
              <a:defRPr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2800">
                <a:solidFill>
                  <a:srgbClr val="FFFFFF"/>
                </a:solidFill>
              </a:rPr>
              <a:t>双“管”齐下，降低冠心病风险！</a:t>
            </a:r>
          </a:p>
        </p:txBody>
      </p:sp>
      <p:sp>
        <p:nvSpPr>
          <p:cNvPr id="186" name="Shape 186"/>
          <p:cNvSpPr/>
          <p:nvPr/>
        </p:nvSpPr>
        <p:spPr>
          <a:xfrm>
            <a:off x="5148064" y="5094182"/>
            <a:ext cx="2628897" cy="1323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lvl="0" marL="120650" indent="-120650">
              <a:spcBef>
                <a:spcPts val="600"/>
              </a:spcBef>
              <a:buSzPct val="100000"/>
              <a:buFont typeface="Helvetica"/>
              <a:buChar char="•"/>
            </a:pPr>
            <a:r>
              <a:rPr b="1">
                <a:latin typeface="微软雅黑"/>
                <a:ea typeface="微软雅黑"/>
                <a:cs typeface="微软雅黑"/>
                <a:sym typeface="微软雅黑"/>
              </a:rPr>
              <a:t>阿司匹林</a:t>
            </a:r>
            <a:endParaRPr b="1">
              <a:latin typeface="微软雅黑"/>
              <a:ea typeface="微软雅黑"/>
              <a:cs typeface="微软雅黑"/>
              <a:sym typeface="微软雅黑"/>
            </a:endParaRPr>
          </a:p>
          <a:p>
            <a:pPr lvl="0" marL="120650" indent="-120650">
              <a:spcBef>
                <a:spcPts val="600"/>
              </a:spcBef>
              <a:buSzPct val="100000"/>
              <a:buFont typeface="Helvetica"/>
              <a:buChar char="•"/>
            </a:pPr>
            <a:r>
              <a:rPr b="1">
                <a:latin typeface="微软雅黑"/>
                <a:ea typeface="微软雅黑"/>
                <a:cs typeface="微软雅黑"/>
                <a:sym typeface="微软雅黑"/>
              </a:rPr>
              <a:t>β</a:t>
            </a:r>
            <a:r>
              <a:rPr b="1">
                <a:latin typeface="微软雅黑"/>
                <a:ea typeface="微软雅黑"/>
                <a:cs typeface="微软雅黑"/>
                <a:sym typeface="微软雅黑"/>
              </a:rPr>
              <a:t>-</a:t>
            </a:r>
            <a:r>
              <a:rPr b="1">
                <a:latin typeface="微软雅黑"/>
                <a:ea typeface="微软雅黑"/>
                <a:cs typeface="微软雅黑"/>
                <a:sym typeface="微软雅黑"/>
              </a:rPr>
              <a:t>受体阻滞剂、降压药</a:t>
            </a:r>
            <a:endParaRPr b="1">
              <a:latin typeface="微软雅黑"/>
              <a:ea typeface="微软雅黑"/>
              <a:cs typeface="微软雅黑"/>
              <a:sym typeface="微软雅黑"/>
            </a:endParaRPr>
          </a:p>
          <a:p>
            <a:pPr lvl="0" marL="120650" indent="-120650">
              <a:spcBef>
                <a:spcPts val="600"/>
              </a:spcBef>
              <a:buSzPct val="100000"/>
              <a:buFont typeface="Helvetica"/>
              <a:buChar char="•"/>
            </a:pPr>
            <a:r>
              <a:rPr b="1">
                <a:latin typeface="微软雅黑"/>
                <a:ea typeface="微软雅黑"/>
                <a:cs typeface="微软雅黑"/>
                <a:sym typeface="微软雅黑"/>
              </a:rPr>
              <a:t>他汀降低胆固醇</a:t>
            </a:r>
            <a:endParaRPr b="1">
              <a:latin typeface="微软雅黑"/>
              <a:ea typeface="微软雅黑"/>
              <a:cs typeface="微软雅黑"/>
              <a:sym typeface="微软雅黑"/>
            </a:endParaRPr>
          </a:p>
          <a:p>
            <a:pPr lvl="0" marL="120650" indent="-120650">
              <a:spcBef>
                <a:spcPts val="600"/>
              </a:spcBef>
              <a:buSzPct val="100000"/>
              <a:buFont typeface="Helvetica"/>
              <a:buChar char="•"/>
            </a:pPr>
            <a:r>
              <a:rPr b="1">
                <a:latin typeface="微软雅黑"/>
                <a:ea typeface="微软雅黑"/>
                <a:cs typeface="微软雅黑"/>
                <a:sym typeface="微软雅黑"/>
              </a:rPr>
              <a:t>降糖药</a:t>
            </a:r>
          </a:p>
        </p:txBody>
      </p:sp>
      <p:sp>
        <p:nvSpPr>
          <p:cNvPr id="187" name="Shape 187"/>
          <p:cNvSpPr/>
          <p:nvPr/>
        </p:nvSpPr>
        <p:spPr>
          <a:xfrm>
            <a:off x="2123727" y="5094182"/>
            <a:ext cx="2538414" cy="1278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lvl="0" marL="120650" indent="-120650">
              <a:spcBef>
                <a:spcPts val="600"/>
              </a:spcBef>
              <a:buSzPct val="100000"/>
              <a:buFont typeface="Helvetica"/>
              <a:buChar char="•"/>
            </a:pPr>
            <a:r>
              <a:rPr b="1">
                <a:latin typeface="微软雅黑"/>
                <a:ea typeface="微软雅黑"/>
                <a:cs typeface="微软雅黑"/>
                <a:sym typeface="微软雅黑"/>
              </a:rPr>
              <a:t>合理饮食</a:t>
            </a:r>
            <a:endParaRPr b="1">
              <a:latin typeface="微软雅黑"/>
              <a:ea typeface="微软雅黑"/>
              <a:cs typeface="微软雅黑"/>
              <a:sym typeface="微软雅黑"/>
            </a:endParaRPr>
          </a:p>
          <a:p>
            <a:pPr lvl="0" marL="120650" indent="-120650">
              <a:spcBef>
                <a:spcPts val="600"/>
              </a:spcBef>
              <a:buSzPct val="100000"/>
              <a:buFont typeface="Helvetica"/>
              <a:buChar char="•"/>
            </a:pPr>
            <a:r>
              <a:rPr b="1">
                <a:latin typeface="微软雅黑"/>
                <a:ea typeface="微软雅黑"/>
                <a:cs typeface="微软雅黑"/>
                <a:sym typeface="微软雅黑"/>
              </a:rPr>
              <a:t>适量运动</a:t>
            </a:r>
            <a:endParaRPr b="1">
              <a:latin typeface="微软雅黑"/>
              <a:ea typeface="微软雅黑"/>
              <a:cs typeface="微软雅黑"/>
              <a:sym typeface="微软雅黑"/>
            </a:endParaRPr>
          </a:p>
          <a:p>
            <a:pPr lvl="0" marL="120650" indent="-120650">
              <a:spcBef>
                <a:spcPts val="600"/>
              </a:spcBef>
              <a:buSzPct val="100000"/>
              <a:buFont typeface="Helvetica"/>
              <a:buChar char="•"/>
            </a:pPr>
            <a:r>
              <a:rPr b="1">
                <a:latin typeface="微软雅黑"/>
                <a:ea typeface="微软雅黑"/>
                <a:cs typeface="微软雅黑"/>
                <a:sym typeface="微软雅黑"/>
              </a:rPr>
              <a:t>戒烟限酒</a:t>
            </a:r>
            <a:endParaRPr b="1">
              <a:latin typeface="微软雅黑"/>
              <a:ea typeface="微软雅黑"/>
              <a:cs typeface="微软雅黑"/>
              <a:sym typeface="微软雅黑"/>
            </a:endParaRPr>
          </a:p>
          <a:p>
            <a:pPr lvl="0" marL="120650" indent="-120650">
              <a:spcBef>
                <a:spcPts val="600"/>
              </a:spcBef>
              <a:buSzPct val="100000"/>
              <a:buFont typeface="Helvetica"/>
              <a:buChar char="•"/>
            </a:pPr>
            <a:r>
              <a:rPr b="1">
                <a:latin typeface="微软雅黑"/>
                <a:ea typeface="微软雅黑"/>
                <a:cs typeface="微软雅黑"/>
                <a:sym typeface="微软雅黑"/>
              </a:rPr>
              <a:t>心理平衡</a:t>
            </a:r>
          </a:p>
        </p:txBody>
      </p:sp>
      <p:sp>
        <p:nvSpPr>
          <p:cNvPr id="188" name="Shape 188"/>
          <p:cNvSpPr/>
          <p:nvPr/>
        </p:nvSpPr>
        <p:spPr>
          <a:xfrm>
            <a:off x="2951820" y="2236802"/>
            <a:ext cx="3240360" cy="459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 sz="2400">
                <a:solidFill>
                  <a:srgbClr val="FF0000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2400">
                <a:solidFill>
                  <a:srgbClr val="FF0000"/>
                </a:solidFill>
              </a:rPr>
              <a:t>双 “管” 齐 下</a:t>
            </a:r>
          </a:p>
        </p:txBody>
      </p:sp>
      <p:sp>
        <p:nvSpPr>
          <p:cNvPr id="189" name="Shape 189"/>
          <p:cNvSpPr/>
          <p:nvPr/>
        </p:nvSpPr>
        <p:spPr>
          <a:xfrm>
            <a:off x="5076056" y="2813149"/>
            <a:ext cx="2143141" cy="6426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lvl="0" algn="ctr"/>
            <a:r>
              <a:rPr b="1" sz="2000">
                <a:latin typeface="微软雅黑"/>
                <a:ea typeface="微软雅黑"/>
                <a:cs typeface="微软雅黑"/>
                <a:sym typeface="微软雅黑"/>
              </a:rPr>
              <a:t>二</a:t>
            </a:r>
            <a:r>
              <a:rPr b="1" sz="2000"/>
              <a:t>“</a:t>
            </a:r>
            <a:r>
              <a:rPr b="1" sz="2000">
                <a:latin typeface="微软雅黑"/>
                <a:ea typeface="微软雅黑"/>
                <a:cs typeface="微软雅黑"/>
                <a:sym typeface="微软雅黑"/>
              </a:rPr>
              <a:t>管</a:t>
            </a:r>
            <a:r>
              <a:rPr b="1" sz="2000"/>
              <a:t>”</a:t>
            </a:r>
            <a:endParaRPr b="1" sz="2000"/>
          </a:p>
          <a:p>
            <a:pPr lvl="0" algn="ctr"/>
            <a:r>
              <a:rPr b="1" sz="2000">
                <a:latin typeface="微软雅黑"/>
                <a:ea typeface="微软雅黑"/>
                <a:cs typeface="微软雅黑"/>
                <a:sym typeface="微软雅黑"/>
              </a:rPr>
              <a:t>合理用药</a:t>
            </a:r>
          </a:p>
        </p:txBody>
      </p:sp>
      <p:sp>
        <p:nvSpPr>
          <p:cNvPr id="190" name="Shape 190"/>
          <p:cNvSpPr/>
          <p:nvPr/>
        </p:nvSpPr>
        <p:spPr>
          <a:xfrm>
            <a:off x="2195735" y="2739400"/>
            <a:ext cx="2143141" cy="6426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lvl="0" algn="ctr"/>
            <a:r>
              <a:rPr b="1" sz="2000">
                <a:latin typeface="微软雅黑"/>
                <a:ea typeface="微软雅黑"/>
                <a:cs typeface="微软雅黑"/>
                <a:sym typeface="微软雅黑"/>
              </a:rPr>
              <a:t>一</a:t>
            </a:r>
            <a:r>
              <a:rPr b="1" sz="2000"/>
              <a:t>“</a:t>
            </a:r>
            <a:r>
              <a:rPr b="1" sz="2000">
                <a:latin typeface="微软雅黑"/>
                <a:ea typeface="微软雅黑"/>
                <a:cs typeface="微软雅黑"/>
                <a:sym typeface="微软雅黑"/>
              </a:rPr>
              <a:t>管</a:t>
            </a:r>
            <a:r>
              <a:rPr b="1" sz="2000"/>
              <a:t>”</a:t>
            </a:r>
            <a:endParaRPr b="1" sz="2000"/>
          </a:p>
          <a:p>
            <a:pPr lvl="0" algn="ctr"/>
            <a:r>
              <a:rPr b="1" sz="2000">
                <a:latin typeface="微软雅黑"/>
                <a:ea typeface="微软雅黑"/>
                <a:cs typeface="微软雅黑"/>
                <a:sym typeface="微软雅黑"/>
              </a:rPr>
              <a:t>生活方式</a:t>
            </a:r>
          </a:p>
        </p:txBody>
      </p:sp>
      <p:sp>
        <p:nvSpPr>
          <p:cNvPr id="191" name="Shape 191"/>
          <p:cNvSpPr/>
          <p:nvPr/>
        </p:nvSpPr>
        <p:spPr>
          <a:xfrm>
            <a:off x="571471" y="1285859"/>
            <a:ext cx="7929620" cy="662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00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lvl="0">
              <a:defRPr b="0" sz="1800"/>
            </a:pPr>
            <a:r>
              <a:rPr b="1" sz="2000"/>
              <a:t>只要坚持双“管”齐下，保证合理用药和生活方式调整，就可以大大降低心梗再发和猝死的风险</a:t>
            </a:r>
          </a:p>
        </p:txBody>
      </p:sp>
    </p:spTree>
  </p:cSld>
  <p:clrMapOvr>
    <a:masterClrMapping/>
  </p:clrMapOvr>
  <p:transition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/>
          <p:nvPr>
            <p:ph type="title"/>
          </p:nvPr>
        </p:nvSpPr>
        <p:spPr>
          <a:xfrm>
            <a:off x="-1" y="-1"/>
            <a:ext cx="9144001" cy="1052738"/>
          </a:xfrm>
          <a:prstGeom prst="rect">
            <a:avLst/>
          </a:prstGeom>
        </p:spPr>
        <p:txBody>
          <a:bodyPr/>
          <a:lstStyle>
            <a:lvl1pPr>
              <a:defRPr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2800">
                <a:solidFill>
                  <a:srgbClr val="FFFFFF"/>
                </a:solidFill>
              </a:rPr>
              <a:t>健康的生活方式是治疗的基础</a:t>
            </a:r>
          </a:p>
        </p:txBody>
      </p:sp>
      <p:pic>
        <p:nvPicPr>
          <p:cNvPr id="194" name="image31.jpg" descr="跑步老头9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43808" y="2420888"/>
            <a:ext cx="1530136" cy="1428300"/>
          </a:xfrm>
          <a:prstGeom prst="rect">
            <a:avLst/>
          </a:prstGeom>
          <a:ln w="12700">
            <a:miter lim="400000"/>
          </a:ln>
        </p:spPr>
      </p:pic>
      <p:sp>
        <p:nvSpPr>
          <p:cNvPr id="195" name="Shape 195"/>
          <p:cNvSpPr/>
          <p:nvPr/>
        </p:nvSpPr>
        <p:spPr>
          <a:xfrm>
            <a:off x="1653813" y="2989379"/>
            <a:ext cx="1" cy="526077"/>
          </a:xfrm>
          <a:prstGeom prst="line">
            <a:avLst/>
          </a:prstGeom>
          <a:ln>
            <a:solidFill>
              <a:srgbClr val="808080"/>
            </a:solidFill>
          </a:ln>
        </p:spPr>
        <p:txBody>
          <a:bodyPr lIns="0" tIns="0" rIns="0" bIns="0"/>
          <a:lstStyle/>
          <a:p>
            <a:pPr lvl="0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96" name="Shape 196"/>
          <p:cNvSpPr/>
          <p:nvPr/>
        </p:nvSpPr>
        <p:spPr>
          <a:xfrm>
            <a:off x="1601206" y="3515457"/>
            <a:ext cx="105217" cy="1052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38100">
            <a:solidFill>
              <a:srgbClr val="0070C0"/>
            </a:solidFill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197" name="Shape 197"/>
          <p:cNvSpPr/>
          <p:nvPr/>
        </p:nvSpPr>
        <p:spPr>
          <a:xfrm>
            <a:off x="728185" y="4909906"/>
            <a:ext cx="1768830" cy="191142"/>
          </a:xfrm>
          <a:prstGeom prst="rect">
            <a:avLst/>
          </a:prstGeom>
          <a:solidFill>
            <a:srgbClr val="FFFFFF">
              <a:alpha val="16863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198" name="Shape 198"/>
          <p:cNvSpPr/>
          <p:nvPr/>
        </p:nvSpPr>
        <p:spPr>
          <a:xfrm>
            <a:off x="862605" y="3730881"/>
            <a:ext cx="1444844" cy="3997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lnSpc>
                <a:spcPct val="80000"/>
              </a:lnSpc>
              <a:defRPr b="1" sz="2400">
                <a:solidFill>
                  <a:srgbClr val="0070C0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2400">
                <a:solidFill>
                  <a:srgbClr val="0070C0"/>
                </a:solidFill>
              </a:rPr>
              <a:t>合理膳食</a:t>
            </a:r>
          </a:p>
        </p:txBody>
      </p:sp>
      <p:sp>
        <p:nvSpPr>
          <p:cNvPr id="199" name="Shape 199"/>
          <p:cNvSpPr/>
          <p:nvPr/>
        </p:nvSpPr>
        <p:spPr>
          <a:xfrm>
            <a:off x="35496" y="4149080"/>
            <a:ext cx="2567045" cy="10497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404040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404040"/>
                </a:solidFill>
              </a:rPr>
              <a:t>少吃高胆固醇食物，如动物内脏，适当吃些杏仁，五谷杂粮，蔬菜水果等</a:t>
            </a:r>
          </a:p>
        </p:txBody>
      </p:sp>
      <p:sp>
        <p:nvSpPr>
          <p:cNvPr id="200" name="Shape 200"/>
          <p:cNvSpPr/>
          <p:nvPr/>
        </p:nvSpPr>
        <p:spPr>
          <a:xfrm>
            <a:off x="3576509" y="3921278"/>
            <a:ext cx="1" cy="526077"/>
          </a:xfrm>
          <a:prstGeom prst="line">
            <a:avLst/>
          </a:prstGeom>
          <a:ln>
            <a:solidFill>
              <a:srgbClr val="808080"/>
            </a:solidFill>
          </a:ln>
        </p:spPr>
        <p:txBody>
          <a:bodyPr lIns="0" tIns="0" rIns="0" bIns="0"/>
          <a:lstStyle/>
          <a:p>
            <a:pPr lvl="0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201" name="Shape 201"/>
          <p:cNvSpPr/>
          <p:nvPr/>
        </p:nvSpPr>
        <p:spPr>
          <a:xfrm>
            <a:off x="3523901" y="4447354"/>
            <a:ext cx="105217" cy="1052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38100">
            <a:solidFill>
              <a:srgbClr val="00B050"/>
            </a:solidFill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202" name="Shape 202"/>
          <p:cNvSpPr/>
          <p:nvPr/>
        </p:nvSpPr>
        <p:spPr>
          <a:xfrm>
            <a:off x="2650880" y="5841805"/>
            <a:ext cx="1768830" cy="191142"/>
          </a:xfrm>
          <a:prstGeom prst="rect">
            <a:avLst/>
          </a:prstGeom>
          <a:solidFill>
            <a:srgbClr val="FFFFFF">
              <a:alpha val="16863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203" name="Shape 203"/>
          <p:cNvSpPr/>
          <p:nvPr/>
        </p:nvSpPr>
        <p:spPr>
          <a:xfrm>
            <a:off x="2785302" y="4662778"/>
            <a:ext cx="1444843" cy="3997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lnSpc>
                <a:spcPct val="80000"/>
              </a:lnSpc>
              <a:defRPr b="1" sz="2400">
                <a:solidFill>
                  <a:srgbClr val="00B050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2400">
                <a:solidFill>
                  <a:srgbClr val="00B050"/>
                </a:solidFill>
              </a:rPr>
              <a:t>适量运动</a:t>
            </a:r>
          </a:p>
        </p:txBody>
      </p:sp>
      <p:sp>
        <p:nvSpPr>
          <p:cNvPr id="204" name="Shape 204"/>
          <p:cNvSpPr/>
          <p:nvPr/>
        </p:nvSpPr>
        <p:spPr>
          <a:xfrm>
            <a:off x="2650880" y="5048015"/>
            <a:ext cx="3001241" cy="8332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lvl="0"/>
            <a:r>
              <a:rPr>
                <a:solidFill>
                  <a:srgbClr val="404040"/>
                </a:solidFill>
                <a:latin typeface="微软雅黑"/>
                <a:ea typeface="微软雅黑"/>
                <a:cs typeface="微软雅黑"/>
                <a:sym typeface="微软雅黑"/>
              </a:rPr>
              <a:t>参加适当的体育锻炼，如散步，慢跑等有氧运动，每周三次，每次</a:t>
            </a:r>
            <a:r>
              <a:rPr>
                <a:solidFill>
                  <a:srgbClr val="404040"/>
                </a:solidFill>
              </a:rPr>
              <a:t>30</a:t>
            </a:r>
            <a:r>
              <a:rPr>
                <a:solidFill>
                  <a:srgbClr val="404040"/>
                </a:solidFill>
                <a:latin typeface="微软雅黑"/>
                <a:ea typeface="微软雅黑"/>
                <a:cs typeface="微软雅黑"/>
                <a:sym typeface="微软雅黑"/>
              </a:rPr>
              <a:t>分钟以上</a:t>
            </a:r>
          </a:p>
        </p:txBody>
      </p:sp>
      <p:sp>
        <p:nvSpPr>
          <p:cNvPr id="205" name="Shape 205"/>
          <p:cNvSpPr/>
          <p:nvPr/>
        </p:nvSpPr>
        <p:spPr>
          <a:xfrm>
            <a:off x="5495482" y="2989379"/>
            <a:ext cx="1" cy="526077"/>
          </a:xfrm>
          <a:prstGeom prst="line">
            <a:avLst/>
          </a:prstGeom>
          <a:ln>
            <a:solidFill>
              <a:srgbClr val="808080"/>
            </a:solidFill>
          </a:ln>
        </p:spPr>
        <p:txBody>
          <a:bodyPr lIns="0" tIns="0" rIns="0" bIns="0"/>
          <a:lstStyle/>
          <a:p>
            <a:pPr lvl="0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206" name="Shape 206"/>
          <p:cNvSpPr/>
          <p:nvPr/>
        </p:nvSpPr>
        <p:spPr>
          <a:xfrm>
            <a:off x="5442873" y="3515457"/>
            <a:ext cx="105217" cy="1052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38100">
            <a:solidFill>
              <a:srgbClr val="E46C0A"/>
            </a:solidFill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207" name="Shape 207"/>
          <p:cNvSpPr/>
          <p:nvPr/>
        </p:nvSpPr>
        <p:spPr>
          <a:xfrm>
            <a:off x="4569853" y="4909906"/>
            <a:ext cx="1768830" cy="191142"/>
          </a:xfrm>
          <a:prstGeom prst="rect">
            <a:avLst/>
          </a:prstGeom>
          <a:solidFill>
            <a:srgbClr val="FFFFFF">
              <a:alpha val="16863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208" name="Shape 208"/>
          <p:cNvSpPr/>
          <p:nvPr/>
        </p:nvSpPr>
        <p:spPr>
          <a:xfrm>
            <a:off x="4704274" y="3730881"/>
            <a:ext cx="1444843" cy="3997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lnSpc>
                <a:spcPct val="80000"/>
              </a:lnSpc>
              <a:defRPr b="1" sz="2400">
                <a:solidFill>
                  <a:srgbClr val="E46C0A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2400">
                <a:solidFill>
                  <a:srgbClr val="E46C0A"/>
                </a:solidFill>
              </a:rPr>
              <a:t>戒烟限酒</a:t>
            </a:r>
          </a:p>
        </p:txBody>
      </p:sp>
      <p:sp>
        <p:nvSpPr>
          <p:cNvPr id="209" name="Shape 209"/>
          <p:cNvSpPr/>
          <p:nvPr/>
        </p:nvSpPr>
        <p:spPr>
          <a:xfrm>
            <a:off x="4355975" y="4139788"/>
            <a:ext cx="2320747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lvl="0"/>
            <a:r>
              <a:rPr>
                <a:solidFill>
                  <a:srgbClr val="404040"/>
                </a:solidFill>
                <a:latin typeface="微软雅黑"/>
                <a:ea typeface="微软雅黑"/>
                <a:cs typeface="微软雅黑"/>
                <a:sym typeface="微软雅黑"/>
              </a:rPr>
              <a:t>戒烟限酒，获益无穷</a:t>
            </a:r>
            <a:r>
              <a:rPr>
                <a:solidFill>
                  <a:srgbClr val="404040"/>
                </a:solidFill>
              </a:rPr>
              <a:t>. </a:t>
            </a:r>
          </a:p>
        </p:txBody>
      </p:sp>
      <p:sp>
        <p:nvSpPr>
          <p:cNvPr id="210" name="Shape 210"/>
          <p:cNvSpPr/>
          <p:nvPr/>
        </p:nvSpPr>
        <p:spPr>
          <a:xfrm>
            <a:off x="7439697" y="3921278"/>
            <a:ext cx="1" cy="526077"/>
          </a:xfrm>
          <a:prstGeom prst="line">
            <a:avLst/>
          </a:prstGeom>
          <a:ln>
            <a:solidFill>
              <a:srgbClr val="808080"/>
            </a:solidFill>
          </a:ln>
        </p:spPr>
        <p:txBody>
          <a:bodyPr lIns="0" tIns="0" rIns="0" bIns="0"/>
          <a:lstStyle/>
          <a:p>
            <a:pPr lvl="0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211" name="Shape 211"/>
          <p:cNvSpPr/>
          <p:nvPr/>
        </p:nvSpPr>
        <p:spPr>
          <a:xfrm>
            <a:off x="7387090" y="4447354"/>
            <a:ext cx="105217" cy="1052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38100">
            <a:solidFill>
              <a:srgbClr val="7030A0"/>
            </a:solidFill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212" name="Shape 212"/>
          <p:cNvSpPr/>
          <p:nvPr/>
        </p:nvSpPr>
        <p:spPr>
          <a:xfrm>
            <a:off x="6514069" y="5841805"/>
            <a:ext cx="1768829" cy="191142"/>
          </a:xfrm>
          <a:prstGeom prst="rect">
            <a:avLst/>
          </a:prstGeom>
          <a:solidFill>
            <a:srgbClr val="FFFFFF">
              <a:alpha val="16863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213" name="Shape 213"/>
          <p:cNvSpPr/>
          <p:nvPr/>
        </p:nvSpPr>
        <p:spPr>
          <a:xfrm>
            <a:off x="6648490" y="4662778"/>
            <a:ext cx="1444843" cy="3997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lnSpc>
                <a:spcPct val="80000"/>
              </a:lnSpc>
              <a:defRPr b="1" sz="2400">
                <a:solidFill>
                  <a:srgbClr val="7030A0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2400">
                <a:solidFill>
                  <a:srgbClr val="7030A0"/>
                </a:solidFill>
              </a:rPr>
              <a:t>心理平衡</a:t>
            </a:r>
          </a:p>
        </p:txBody>
      </p:sp>
      <p:sp>
        <p:nvSpPr>
          <p:cNvPr id="214" name="Shape 214"/>
          <p:cNvSpPr/>
          <p:nvPr/>
        </p:nvSpPr>
        <p:spPr>
          <a:xfrm>
            <a:off x="6715749" y="5086925"/>
            <a:ext cx="1888699" cy="5671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404040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404040"/>
                </a:solidFill>
              </a:rPr>
              <a:t>避免负面情绪，保持乐观心态</a:t>
            </a:r>
          </a:p>
        </p:txBody>
      </p:sp>
      <p:grpSp>
        <p:nvGrpSpPr>
          <p:cNvPr id="217" name="Group 217"/>
          <p:cNvGrpSpPr/>
          <p:nvPr/>
        </p:nvGrpSpPr>
        <p:grpSpPr>
          <a:xfrm>
            <a:off x="825721" y="1203986"/>
            <a:ext cx="1656185" cy="1430990"/>
            <a:chOff x="0" y="0"/>
            <a:chExt cx="1656183" cy="1430988"/>
          </a:xfrm>
        </p:grpSpPr>
        <p:sp>
          <p:nvSpPr>
            <p:cNvPr id="215" name="Shape 215"/>
            <p:cNvSpPr/>
            <p:nvPr/>
          </p:nvSpPr>
          <p:spPr>
            <a:xfrm>
              <a:off x="0" y="0"/>
              <a:ext cx="1656184" cy="1430989"/>
            </a:xfrm>
            <a:prstGeom prst="rect">
              <a:avLst/>
            </a:prstGeom>
            <a:solidFill>
              <a:srgbClr val="EDEDED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</a:p>
          </p:txBody>
        </p:sp>
        <p:pic>
          <p:nvPicPr>
            <p:cNvPr id="216" name="image32.jpg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656184" cy="1430989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reflection blurRad="0" stA="38000" stPos="0" endA="0" endPos="40000" dist="0" dir="5400000" fadeDir="5400000" sx="100000" sy="-100000" kx="0" ky="0" algn="bl" rotWithShape="0"/>
            </a:effectLst>
          </p:spPr>
        </p:pic>
      </p:grpSp>
      <p:grpSp>
        <p:nvGrpSpPr>
          <p:cNvPr id="220" name="Group 220"/>
          <p:cNvGrpSpPr/>
          <p:nvPr/>
        </p:nvGrpSpPr>
        <p:grpSpPr>
          <a:xfrm>
            <a:off x="4680012" y="1393107"/>
            <a:ext cx="1944217" cy="1386893"/>
            <a:chOff x="0" y="0"/>
            <a:chExt cx="1944216" cy="1386891"/>
          </a:xfrm>
        </p:grpSpPr>
        <p:sp>
          <p:nvSpPr>
            <p:cNvPr id="218" name="Shape 218"/>
            <p:cNvSpPr/>
            <p:nvPr/>
          </p:nvSpPr>
          <p:spPr>
            <a:xfrm>
              <a:off x="0" y="0"/>
              <a:ext cx="1944217" cy="1386892"/>
            </a:xfrm>
            <a:prstGeom prst="rect">
              <a:avLst/>
            </a:prstGeom>
            <a:solidFill>
              <a:srgbClr val="EDEDED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</a:p>
          </p:txBody>
        </p:sp>
        <p:pic>
          <p:nvPicPr>
            <p:cNvPr id="219" name="image33.jpg"/>
            <p:cNvPicPr/>
            <p:nvPr/>
          </p:nvPicPr>
          <p:blipFill>
            <a:blip r:embed="rId4">
              <a:extLst/>
            </a:blip>
            <a:srcRect l="10620" t="3477" r="10121" b="14060"/>
            <a:stretch>
              <a:fillRect/>
            </a:stretch>
          </p:blipFill>
          <p:spPr>
            <a:xfrm>
              <a:off x="0" y="-1"/>
              <a:ext cx="1944216" cy="1386893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reflection blurRad="0" stA="38000" stPos="0" endA="0" endPos="40000" dist="0" dir="5400000" fadeDir="5400000" sx="100000" sy="-100000" kx="0" ky="0" algn="bl" rotWithShape="0"/>
            </a:effectLst>
          </p:spPr>
        </p:pic>
      </p:grpSp>
      <p:pic>
        <p:nvPicPr>
          <p:cNvPr id="221" name="image34.jpg"/>
          <p:cNvPicPr/>
          <p:nvPr/>
        </p:nvPicPr>
        <p:blipFill>
          <a:blip r:embed="rId5">
            <a:extLst/>
          </a:blip>
          <a:srcRect l="1283" t="0" r="0" b="8346"/>
          <a:stretch>
            <a:fillRect/>
          </a:stretch>
        </p:blipFill>
        <p:spPr>
          <a:xfrm>
            <a:off x="6660232" y="2420522"/>
            <a:ext cx="2090272" cy="158454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/>
          <p:nvPr>
            <p:ph type="title"/>
          </p:nvPr>
        </p:nvSpPr>
        <p:spPr>
          <a:xfrm>
            <a:off x="-1" y="-1"/>
            <a:ext cx="9144001" cy="1052738"/>
          </a:xfrm>
          <a:prstGeom prst="rect">
            <a:avLst/>
          </a:prstGeom>
        </p:spPr>
        <p:txBody>
          <a:bodyPr/>
          <a:lstStyle>
            <a:lvl1pPr>
              <a:defRPr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2800">
                <a:solidFill>
                  <a:srgbClr val="FFFFFF"/>
                </a:solidFill>
              </a:rPr>
              <a:t>他汀是降脂治疗的基石</a:t>
            </a:r>
          </a:p>
        </p:txBody>
      </p:sp>
      <p:sp>
        <p:nvSpPr>
          <p:cNvPr id="224" name="Shape 224"/>
          <p:cNvSpPr/>
          <p:nvPr>
            <p:ph type="body" idx="1"/>
          </p:nvPr>
        </p:nvSpPr>
        <p:spPr>
          <a:xfrm>
            <a:off x="395535" y="1772815"/>
            <a:ext cx="5410946" cy="4785397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lvl="0" marL="285750" indent="-285750">
              <a:buFont typeface="Wingdings"/>
              <a:buChar char="●"/>
              <a:defRPr b="0" sz="1800"/>
            </a:pPr>
            <a:r>
              <a:rPr sz="2000">
                <a:latin typeface="微软雅黑"/>
                <a:ea typeface="微软雅黑"/>
                <a:cs typeface="微软雅黑"/>
                <a:sym typeface="微软雅黑"/>
              </a:rPr>
              <a:t>常用降脂药中，他汀使用最广泛</a:t>
            </a:r>
            <a:endParaRPr sz="2000"/>
          </a:p>
          <a:p>
            <a:pPr lvl="0" marL="0" indent="0">
              <a:buSzTx/>
              <a:buNone/>
              <a:defRPr b="0" sz="1800"/>
            </a:pPr>
            <a:endParaRPr sz="2000"/>
          </a:p>
          <a:p>
            <a:pPr lvl="0" marL="285750" indent="-285750">
              <a:lnSpc>
                <a:spcPct val="150000"/>
              </a:lnSpc>
              <a:buFont typeface="Wingdings"/>
              <a:buChar char="●"/>
              <a:defRPr b="0" sz="1800"/>
            </a:pPr>
            <a:r>
              <a:rPr sz="2000">
                <a:latin typeface="微软雅黑"/>
                <a:ea typeface="微软雅黑"/>
                <a:cs typeface="微软雅黑"/>
                <a:sym typeface="微软雅黑"/>
              </a:rPr>
              <a:t>他汀通过抑制肝脏内胆固醇合成关键酶显著降低血液中“坏”胆固醇 </a:t>
            </a:r>
            <a:r>
              <a:rPr sz="2000">
                <a:latin typeface="微软雅黑"/>
                <a:ea typeface="微软雅黑"/>
                <a:cs typeface="微软雅黑"/>
                <a:sym typeface="微软雅黑"/>
              </a:rPr>
              <a:t>(LDL-C)</a:t>
            </a:r>
            <a:r>
              <a:rPr sz="2000">
                <a:latin typeface="微软雅黑"/>
                <a:ea typeface="微软雅黑"/>
                <a:cs typeface="微软雅黑"/>
                <a:sym typeface="微软雅黑"/>
              </a:rPr>
              <a:t>含量，使斑块变小或稳定，从而降低心血管事件风险，被称为</a:t>
            </a:r>
            <a:r>
              <a:rPr b="1" sz="2000">
                <a:solidFill>
                  <a:srgbClr val="FF0000"/>
                </a:solidFill>
                <a:latin typeface="微软雅黑"/>
                <a:ea typeface="微软雅黑"/>
                <a:cs typeface="微软雅黑"/>
                <a:sym typeface="微软雅黑"/>
              </a:rPr>
              <a:t>降脂治疗的基石</a:t>
            </a:r>
          </a:p>
        </p:txBody>
      </p:sp>
      <p:pic>
        <p:nvPicPr>
          <p:cNvPr id="225" name="image35.png" descr="2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588224" y="2492896"/>
            <a:ext cx="1800201" cy="247963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image36.png"/>
          <p:cNvPicPr/>
          <p:nvPr/>
        </p:nvPicPr>
        <p:blipFill>
          <a:blip r:embed="rId3">
            <a:extLst/>
          </a:blip>
          <a:srcRect l="0" t="7470" r="0" b="6530"/>
          <a:stretch>
            <a:fillRect/>
          </a:stretch>
        </p:blipFill>
        <p:spPr>
          <a:xfrm>
            <a:off x="2555775" y="3429000"/>
            <a:ext cx="4482321" cy="2798547"/>
          </a:xfrm>
          <a:prstGeom prst="rect">
            <a:avLst/>
          </a:prstGeom>
          <a:ln w="12700">
            <a:miter lim="400000"/>
          </a:ln>
        </p:spPr>
      </p:pic>
      <p:sp>
        <p:nvSpPr>
          <p:cNvPr id="228" name="Shape 228"/>
          <p:cNvSpPr/>
          <p:nvPr>
            <p:ph type="title"/>
          </p:nvPr>
        </p:nvSpPr>
        <p:spPr>
          <a:xfrm>
            <a:off x="-1" y="-1"/>
            <a:ext cx="9144001" cy="1052738"/>
          </a:xfrm>
          <a:prstGeom prst="rect">
            <a:avLst/>
          </a:prstGeom>
        </p:spPr>
        <p:txBody>
          <a:bodyPr/>
          <a:lstStyle/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28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rPr>
              <a:t>出院后</a:t>
            </a:r>
            <a:r>
              <a:rPr b="1" sz="2800">
                <a:solidFill>
                  <a:srgbClr val="FFFFFF"/>
                </a:solidFill>
              </a:rPr>
              <a:t>“</a:t>
            </a:r>
            <a:r>
              <a:rPr b="1" sz="28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rPr>
              <a:t>坏</a:t>
            </a:r>
            <a:r>
              <a:rPr b="1" sz="2800">
                <a:solidFill>
                  <a:srgbClr val="FFFFFF"/>
                </a:solidFill>
              </a:rPr>
              <a:t>”</a:t>
            </a:r>
            <a:r>
              <a:rPr b="1" sz="28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rPr>
              <a:t>胆固醇已经不高了，不用吃药了</a:t>
            </a:r>
          </a:p>
        </p:txBody>
      </p:sp>
      <p:grpSp>
        <p:nvGrpSpPr>
          <p:cNvPr id="234" name="Group 234"/>
          <p:cNvGrpSpPr/>
          <p:nvPr/>
        </p:nvGrpSpPr>
        <p:grpSpPr>
          <a:xfrm>
            <a:off x="319254" y="1274340"/>
            <a:ext cx="5047246" cy="2283579"/>
            <a:chOff x="0" y="0"/>
            <a:chExt cx="5047244" cy="2283578"/>
          </a:xfrm>
        </p:grpSpPr>
        <p:sp>
          <p:nvSpPr>
            <p:cNvPr id="229" name="Shape 229"/>
            <p:cNvSpPr/>
            <p:nvPr/>
          </p:nvSpPr>
          <p:spPr>
            <a:xfrm>
              <a:off x="0" y="0"/>
              <a:ext cx="5047245" cy="17315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9" h="20684" fill="norm" stroke="1" extrusionOk="0">
                  <a:moveTo>
                    <a:pt x="1901" y="6800"/>
                  </a:moveTo>
                  <a:lnTo>
                    <a:pt x="1901" y="6800"/>
                  </a:lnTo>
                  <a:cubicBezTo>
                    <a:pt x="1658" y="4397"/>
                    <a:pt x="2907" y="2184"/>
                    <a:pt x="4691" y="1857"/>
                  </a:cubicBezTo>
                  <a:cubicBezTo>
                    <a:pt x="5414" y="1724"/>
                    <a:pt x="6149" y="1922"/>
                    <a:pt x="6778" y="2419"/>
                  </a:cubicBezTo>
                  <a:lnTo>
                    <a:pt x="6778" y="2419"/>
                  </a:lnTo>
                  <a:cubicBezTo>
                    <a:pt x="7445" y="725"/>
                    <a:pt x="9003" y="82"/>
                    <a:pt x="10259" y="981"/>
                  </a:cubicBezTo>
                  <a:cubicBezTo>
                    <a:pt x="10478" y="1139"/>
                    <a:pt x="10680" y="1338"/>
                    <a:pt x="10857" y="1573"/>
                  </a:cubicBezTo>
                  <a:lnTo>
                    <a:pt x="10857" y="1573"/>
                  </a:lnTo>
                  <a:cubicBezTo>
                    <a:pt x="11377" y="169"/>
                    <a:pt x="12642" y="-401"/>
                    <a:pt x="13683" y="299"/>
                  </a:cubicBezTo>
                  <a:cubicBezTo>
                    <a:pt x="13971" y="493"/>
                    <a:pt x="14223" y="774"/>
                    <a:pt x="14418" y="1119"/>
                  </a:cubicBezTo>
                  <a:lnTo>
                    <a:pt x="14418" y="1119"/>
                  </a:lnTo>
                  <a:cubicBezTo>
                    <a:pt x="15255" y="-209"/>
                    <a:pt x="16734" y="-373"/>
                    <a:pt x="17722" y="753"/>
                  </a:cubicBezTo>
                  <a:cubicBezTo>
                    <a:pt x="18137" y="1226"/>
                    <a:pt x="18417" y="1878"/>
                    <a:pt x="18513" y="2598"/>
                  </a:cubicBezTo>
                  <a:lnTo>
                    <a:pt x="18513" y="2598"/>
                  </a:lnTo>
                  <a:cubicBezTo>
                    <a:pt x="19885" y="3102"/>
                    <a:pt x="20694" y="5013"/>
                    <a:pt x="20321" y="6865"/>
                  </a:cubicBezTo>
                  <a:cubicBezTo>
                    <a:pt x="20289" y="7020"/>
                    <a:pt x="20250" y="7173"/>
                    <a:pt x="20203" y="7321"/>
                  </a:cubicBezTo>
                  <a:lnTo>
                    <a:pt x="20203" y="7321"/>
                  </a:lnTo>
                  <a:cubicBezTo>
                    <a:pt x="21303" y="9251"/>
                    <a:pt x="21034" y="12017"/>
                    <a:pt x="19601" y="13499"/>
                  </a:cubicBezTo>
                  <a:cubicBezTo>
                    <a:pt x="19156" y="13961"/>
                    <a:pt x="18629" y="14259"/>
                    <a:pt x="18072" y="14367"/>
                  </a:cubicBezTo>
                  <a:cubicBezTo>
                    <a:pt x="18072" y="16443"/>
                    <a:pt x="16822" y="18126"/>
                    <a:pt x="15280" y="18126"/>
                  </a:cubicBezTo>
                  <a:cubicBezTo>
                    <a:pt x="14757" y="18126"/>
                    <a:pt x="14245" y="17928"/>
                    <a:pt x="13801" y="17556"/>
                  </a:cubicBezTo>
                  <a:lnTo>
                    <a:pt x="13801" y="17556"/>
                  </a:lnTo>
                  <a:cubicBezTo>
                    <a:pt x="13280" y="19883"/>
                    <a:pt x="11460" y="21199"/>
                    <a:pt x="9738" y="20494"/>
                  </a:cubicBezTo>
                  <a:cubicBezTo>
                    <a:pt x="9016" y="20199"/>
                    <a:pt x="8392" y="19574"/>
                    <a:pt x="7973" y="18727"/>
                  </a:cubicBezTo>
                  <a:lnTo>
                    <a:pt x="7973" y="18727"/>
                  </a:lnTo>
                  <a:cubicBezTo>
                    <a:pt x="6209" y="20160"/>
                    <a:pt x="3920" y="19389"/>
                    <a:pt x="2859" y="17004"/>
                  </a:cubicBezTo>
                  <a:cubicBezTo>
                    <a:pt x="2846" y="16974"/>
                    <a:pt x="2833" y="16944"/>
                    <a:pt x="2820" y="16914"/>
                  </a:cubicBezTo>
                  <a:lnTo>
                    <a:pt x="2820" y="16914"/>
                  </a:lnTo>
                  <a:cubicBezTo>
                    <a:pt x="1666" y="17096"/>
                    <a:pt x="620" y="15986"/>
                    <a:pt x="485" y="14435"/>
                  </a:cubicBezTo>
                  <a:cubicBezTo>
                    <a:pt x="412" y="13608"/>
                    <a:pt x="615" y="12780"/>
                    <a:pt x="1038" y="12172"/>
                  </a:cubicBezTo>
                  <a:lnTo>
                    <a:pt x="1038" y="12172"/>
                  </a:lnTo>
                  <a:cubicBezTo>
                    <a:pt x="39" y="11379"/>
                    <a:pt x="-297" y="9639"/>
                    <a:pt x="288" y="8285"/>
                  </a:cubicBezTo>
                  <a:cubicBezTo>
                    <a:pt x="626" y="7504"/>
                    <a:pt x="1218" y="6988"/>
                    <a:pt x="1883" y="6895"/>
                  </a:cubicBezTo>
                  <a:close/>
                </a:path>
              </a:pathLst>
            </a:custGeom>
            <a:solidFill>
              <a:srgbClr val="FFFFFF"/>
            </a:solidFill>
            <a:ln w="25400" cap="flat">
              <a:solidFill>
                <a:srgbClr val="4BACC6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</a:p>
          </p:txBody>
        </p:sp>
        <p:sp>
          <p:nvSpPr>
            <p:cNvPr id="230" name="Shape 230"/>
            <p:cNvSpPr/>
            <p:nvPr/>
          </p:nvSpPr>
          <p:spPr>
            <a:xfrm>
              <a:off x="2947362" y="1711114"/>
              <a:ext cx="288033" cy="2880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lose/>
                </a:path>
              </a:pathLst>
            </a:custGeom>
            <a:solidFill>
              <a:srgbClr val="FFFFFF"/>
            </a:solidFill>
            <a:ln w="25400" cap="flat">
              <a:solidFill>
                <a:srgbClr val="4BACC6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</a:p>
          </p:txBody>
        </p:sp>
        <p:sp>
          <p:nvSpPr>
            <p:cNvPr id="231" name="Shape 231"/>
            <p:cNvSpPr/>
            <p:nvPr/>
          </p:nvSpPr>
          <p:spPr>
            <a:xfrm>
              <a:off x="3127288" y="1991069"/>
              <a:ext cx="192023" cy="1920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lose/>
                </a:path>
              </a:pathLst>
            </a:custGeom>
            <a:solidFill>
              <a:srgbClr val="FFFFFF"/>
            </a:solidFill>
            <a:ln w="25400" cap="flat">
              <a:solidFill>
                <a:srgbClr val="4BACC6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</a:p>
          </p:txBody>
        </p:sp>
        <p:sp>
          <p:nvSpPr>
            <p:cNvPr id="232" name="Shape 232"/>
            <p:cNvSpPr/>
            <p:nvPr/>
          </p:nvSpPr>
          <p:spPr>
            <a:xfrm>
              <a:off x="3259751" y="2187568"/>
              <a:ext cx="96011" cy="960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lose/>
                </a:path>
              </a:pathLst>
            </a:custGeom>
            <a:solidFill>
              <a:srgbClr val="FFFFFF"/>
            </a:solidFill>
            <a:ln w="25400" cap="flat">
              <a:solidFill>
                <a:srgbClr val="4BACC6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</a:p>
          </p:txBody>
        </p:sp>
        <p:sp>
          <p:nvSpPr>
            <p:cNvPr id="233" name="Shape 233"/>
            <p:cNvSpPr/>
            <p:nvPr/>
          </p:nvSpPr>
          <p:spPr>
            <a:xfrm>
              <a:off x="256288" y="88047"/>
              <a:ext cx="4624961" cy="14701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380" y="14010"/>
                  </a:moveTo>
                  <a:lnTo>
                    <a:pt x="1380" y="14010"/>
                  </a:lnTo>
                  <a:cubicBezTo>
                    <a:pt x="899" y="14066"/>
                    <a:pt x="417" y="13902"/>
                    <a:pt x="0" y="13542"/>
                  </a:cubicBezTo>
                  <a:moveTo>
                    <a:pt x="2598" y="19137"/>
                  </a:moveTo>
                  <a:lnTo>
                    <a:pt x="2598" y="19137"/>
                  </a:lnTo>
                  <a:cubicBezTo>
                    <a:pt x="2405" y="19250"/>
                    <a:pt x="2202" y="19325"/>
                    <a:pt x="1994" y="19361"/>
                  </a:cubicBezTo>
                  <a:moveTo>
                    <a:pt x="7802" y="21600"/>
                  </a:moveTo>
                  <a:lnTo>
                    <a:pt x="7802" y="21600"/>
                  </a:lnTo>
                  <a:cubicBezTo>
                    <a:pt x="7657" y="21279"/>
                    <a:pt x="7535" y="20936"/>
                    <a:pt x="7438" y="20577"/>
                  </a:cubicBezTo>
                  <a:moveTo>
                    <a:pt x="14532" y="19050"/>
                  </a:moveTo>
                  <a:lnTo>
                    <a:pt x="14532" y="19050"/>
                  </a:lnTo>
                  <a:cubicBezTo>
                    <a:pt x="14510" y="19430"/>
                    <a:pt x="14462" y="19806"/>
                    <a:pt x="14386" y="20172"/>
                  </a:cubicBezTo>
                  <a:moveTo>
                    <a:pt x="17421" y="12116"/>
                  </a:moveTo>
                  <a:lnTo>
                    <a:pt x="17421" y="12116"/>
                  </a:lnTo>
                  <a:cubicBezTo>
                    <a:pt x="18505" y="12890"/>
                    <a:pt x="19193" y="14504"/>
                    <a:pt x="19193" y="16273"/>
                  </a:cubicBezTo>
                  <a:moveTo>
                    <a:pt x="21600" y="7649"/>
                  </a:moveTo>
                  <a:lnTo>
                    <a:pt x="21600" y="7649"/>
                  </a:lnTo>
                  <a:cubicBezTo>
                    <a:pt x="21423" y="8256"/>
                    <a:pt x="21153" y="8794"/>
                    <a:pt x="20811" y="9222"/>
                  </a:cubicBezTo>
                  <a:moveTo>
                    <a:pt x="19707" y="1814"/>
                  </a:moveTo>
                  <a:lnTo>
                    <a:pt x="19707" y="1814"/>
                  </a:lnTo>
                  <a:cubicBezTo>
                    <a:pt x="19737" y="2059"/>
                    <a:pt x="19751" y="2307"/>
                    <a:pt x="19749" y="2556"/>
                  </a:cubicBezTo>
                  <a:moveTo>
                    <a:pt x="14668" y="947"/>
                  </a:moveTo>
                  <a:lnTo>
                    <a:pt x="14668" y="947"/>
                  </a:lnTo>
                  <a:cubicBezTo>
                    <a:pt x="14771" y="605"/>
                    <a:pt x="14907" y="286"/>
                    <a:pt x="15073" y="0"/>
                  </a:cubicBezTo>
                  <a:moveTo>
                    <a:pt x="10888" y="1399"/>
                  </a:moveTo>
                  <a:lnTo>
                    <a:pt x="10888" y="1399"/>
                  </a:lnTo>
                  <a:cubicBezTo>
                    <a:pt x="10930" y="1115"/>
                    <a:pt x="10996" y="841"/>
                    <a:pt x="11084" y="582"/>
                  </a:cubicBezTo>
                  <a:moveTo>
                    <a:pt x="6452" y="1676"/>
                  </a:moveTo>
                  <a:lnTo>
                    <a:pt x="6452" y="1676"/>
                  </a:lnTo>
                  <a:cubicBezTo>
                    <a:pt x="6709" y="1897"/>
                    <a:pt x="6947" y="2163"/>
                    <a:pt x="7160" y="2469"/>
                  </a:cubicBezTo>
                  <a:moveTo>
                    <a:pt x="1072" y="7905"/>
                  </a:moveTo>
                  <a:lnTo>
                    <a:pt x="1072" y="7905"/>
                  </a:lnTo>
                  <a:cubicBezTo>
                    <a:pt x="1016" y="7632"/>
                    <a:pt x="974" y="7353"/>
                    <a:pt x="948" y="7071"/>
                  </a:cubicBezTo>
                </a:path>
              </a:pathLst>
            </a:custGeom>
            <a:noFill/>
            <a:ln w="25400" cap="flat">
              <a:solidFill>
                <a:srgbClr val="4BACC6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</a:p>
          </p:txBody>
        </p:sp>
      </p:grpSp>
      <p:sp>
        <p:nvSpPr>
          <p:cNvPr id="235" name="Shape 235"/>
          <p:cNvSpPr/>
          <p:nvPr/>
        </p:nvSpPr>
        <p:spPr>
          <a:xfrm>
            <a:off x="939491" y="1638566"/>
            <a:ext cx="3600401" cy="7845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lvl="0">
              <a:lnSpc>
                <a:spcPct val="150000"/>
              </a:lnSpc>
            </a:pPr>
            <a:r>
              <a:rPr b="1" sz="2000">
                <a:latin typeface="微软雅黑"/>
                <a:ea typeface="微软雅黑"/>
                <a:cs typeface="微软雅黑"/>
                <a:sym typeface="微软雅黑"/>
              </a:rPr>
              <a:t>医生，我这次复查</a:t>
            </a:r>
            <a:r>
              <a:rPr b="1" sz="2000"/>
              <a:t>“</a:t>
            </a:r>
            <a:r>
              <a:rPr b="1" sz="2000">
                <a:latin typeface="微软雅黑"/>
                <a:ea typeface="微软雅黑"/>
                <a:cs typeface="微软雅黑"/>
                <a:sym typeface="微软雅黑"/>
              </a:rPr>
              <a:t>坏胆固醇</a:t>
            </a:r>
            <a:r>
              <a:rPr b="1" sz="2000"/>
              <a:t>”</a:t>
            </a:r>
            <a:r>
              <a:rPr b="1" sz="2000">
                <a:latin typeface="微软雅黑"/>
                <a:ea typeface="微软雅黑"/>
                <a:cs typeface="微软雅黑"/>
                <a:sym typeface="微软雅黑"/>
              </a:rPr>
              <a:t>已经不高了，不用再吃药了吧？</a:t>
            </a:r>
          </a:p>
        </p:txBody>
      </p:sp>
      <p:grpSp>
        <p:nvGrpSpPr>
          <p:cNvPr id="242" name="Group 242"/>
          <p:cNvGrpSpPr/>
          <p:nvPr/>
        </p:nvGrpSpPr>
        <p:grpSpPr>
          <a:xfrm>
            <a:off x="5997063" y="2277543"/>
            <a:ext cx="2968803" cy="1634501"/>
            <a:chOff x="0" y="0"/>
            <a:chExt cx="2968802" cy="1634499"/>
          </a:xfrm>
        </p:grpSpPr>
        <p:sp>
          <p:nvSpPr>
            <p:cNvPr id="236" name="Shape 236"/>
            <p:cNvSpPr/>
            <p:nvPr/>
          </p:nvSpPr>
          <p:spPr>
            <a:xfrm>
              <a:off x="84663" y="0"/>
              <a:ext cx="2884140" cy="11543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9" h="20684" fill="norm" stroke="1" extrusionOk="0">
                  <a:moveTo>
                    <a:pt x="1901" y="6800"/>
                  </a:moveTo>
                  <a:lnTo>
                    <a:pt x="1901" y="6800"/>
                  </a:lnTo>
                  <a:cubicBezTo>
                    <a:pt x="1658" y="4397"/>
                    <a:pt x="2907" y="2184"/>
                    <a:pt x="4691" y="1857"/>
                  </a:cubicBezTo>
                  <a:cubicBezTo>
                    <a:pt x="5414" y="1724"/>
                    <a:pt x="6149" y="1922"/>
                    <a:pt x="6778" y="2419"/>
                  </a:cubicBezTo>
                  <a:lnTo>
                    <a:pt x="6778" y="2419"/>
                  </a:lnTo>
                  <a:cubicBezTo>
                    <a:pt x="7445" y="725"/>
                    <a:pt x="9003" y="82"/>
                    <a:pt x="10259" y="981"/>
                  </a:cubicBezTo>
                  <a:cubicBezTo>
                    <a:pt x="10478" y="1139"/>
                    <a:pt x="10680" y="1338"/>
                    <a:pt x="10857" y="1573"/>
                  </a:cubicBezTo>
                  <a:lnTo>
                    <a:pt x="10857" y="1573"/>
                  </a:lnTo>
                  <a:cubicBezTo>
                    <a:pt x="11377" y="169"/>
                    <a:pt x="12642" y="-401"/>
                    <a:pt x="13683" y="299"/>
                  </a:cubicBezTo>
                  <a:cubicBezTo>
                    <a:pt x="13971" y="493"/>
                    <a:pt x="14223" y="774"/>
                    <a:pt x="14418" y="1119"/>
                  </a:cubicBezTo>
                  <a:lnTo>
                    <a:pt x="14418" y="1119"/>
                  </a:lnTo>
                  <a:cubicBezTo>
                    <a:pt x="15255" y="-209"/>
                    <a:pt x="16734" y="-373"/>
                    <a:pt x="17722" y="753"/>
                  </a:cubicBezTo>
                  <a:cubicBezTo>
                    <a:pt x="18137" y="1226"/>
                    <a:pt x="18417" y="1878"/>
                    <a:pt x="18513" y="2598"/>
                  </a:cubicBezTo>
                  <a:lnTo>
                    <a:pt x="18513" y="2598"/>
                  </a:lnTo>
                  <a:cubicBezTo>
                    <a:pt x="19885" y="3102"/>
                    <a:pt x="20694" y="5013"/>
                    <a:pt x="20321" y="6865"/>
                  </a:cubicBezTo>
                  <a:cubicBezTo>
                    <a:pt x="20289" y="7020"/>
                    <a:pt x="20250" y="7173"/>
                    <a:pt x="20203" y="7321"/>
                  </a:cubicBezTo>
                  <a:lnTo>
                    <a:pt x="20203" y="7321"/>
                  </a:lnTo>
                  <a:cubicBezTo>
                    <a:pt x="21303" y="9251"/>
                    <a:pt x="21034" y="12017"/>
                    <a:pt x="19601" y="13499"/>
                  </a:cubicBezTo>
                  <a:cubicBezTo>
                    <a:pt x="19156" y="13961"/>
                    <a:pt x="18629" y="14259"/>
                    <a:pt x="18072" y="14367"/>
                  </a:cubicBezTo>
                  <a:cubicBezTo>
                    <a:pt x="18072" y="16443"/>
                    <a:pt x="16822" y="18126"/>
                    <a:pt x="15280" y="18126"/>
                  </a:cubicBezTo>
                  <a:cubicBezTo>
                    <a:pt x="14757" y="18126"/>
                    <a:pt x="14245" y="17928"/>
                    <a:pt x="13801" y="17556"/>
                  </a:cubicBezTo>
                  <a:lnTo>
                    <a:pt x="13801" y="17556"/>
                  </a:lnTo>
                  <a:cubicBezTo>
                    <a:pt x="13280" y="19883"/>
                    <a:pt x="11460" y="21199"/>
                    <a:pt x="9738" y="20494"/>
                  </a:cubicBezTo>
                  <a:cubicBezTo>
                    <a:pt x="9016" y="20199"/>
                    <a:pt x="8392" y="19574"/>
                    <a:pt x="7973" y="18727"/>
                  </a:cubicBezTo>
                  <a:lnTo>
                    <a:pt x="7973" y="18727"/>
                  </a:lnTo>
                  <a:cubicBezTo>
                    <a:pt x="6209" y="20160"/>
                    <a:pt x="3920" y="19389"/>
                    <a:pt x="2859" y="17004"/>
                  </a:cubicBezTo>
                  <a:cubicBezTo>
                    <a:pt x="2846" y="16974"/>
                    <a:pt x="2833" y="16944"/>
                    <a:pt x="2820" y="16914"/>
                  </a:cubicBezTo>
                  <a:lnTo>
                    <a:pt x="2820" y="16914"/>
                  </a:lnTo>
                  <a:cubicBezTo>
                    <a:pt x="1666" y="17096"/>
                    <a:pt x="620" y="15986"/>
                    <a:pt x="485" y="14435"/>
                  </a:cubicBezTo>
                  <a:cubicBezTo>
                    <a:pt x="412" y="13608"/>
                    <a:pt x="615" y="12780"/>
                    <a:pt x="1038" y="12172"/>
                  </a:cubicBezTo>
                  <a:lnTo>
                    <a:pt x="1038" y="12172"/>
                  </a:lnTo>
                  <a:cubicBezTo>
                    <a:pt x="39" y="11379"/>
                    <a:pt x="-297" y="9639"/>
                    <a:pt x="288" y="8285"/>
                  </a:cubicBezTo>
                  <a:cubicBezTo>
                    <a:pt x="626" y="7504"/>
                    <a:pt x="1218" y="6988"/>
                    <a:pt x="1883" y="6895"/>
                  </a:cubicBezTo>
                  <a:close/>
                </a:path>
              </a:pathLst>
            </a:custGeom>
            <a:solidFill>
              <a:srgbClr val="FFFFFF"/>
            </a:solidFill>
            <a:ln w="25400" cap="flat">
              <a:solidFill>
                <a:srgbClr val="4BACC6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b="1" sz="2000">
                  <a:latin typeface="微软雅黑"/>
                  <a:ea typeface="微软雅黑"/>
                  <a:cs typeface="微软雅黑"/>
                  <a:sym typeface="微软雅黑"/>
                </a:defRPr>
              </a:pPr>
            </a:p>
          </p:txBody>
        </p:sp>
        <p:sp>
          <p:nvSpPr>
            <p:cNvPr id="237" name="Shape 237"/>
            <p:cNvSpPr/>
            <p:nvPr/>
          </p:nvSpPr>
          <p:spPr>
            <a:xfrm>
              <a:off x="468329" y="1139734"/>
              <a:ext cx="192023" cy="1920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lose/>
                </a:path>
              </a:pathLst>
            </a:custGeom>
            <a:solidFill>
              <a:srgbClr val="FFFFFF"/>
            </a:solidFill>
            <a:ln w="25400" cap="flat">
              <a:solidFill>
                <a:srgbClr val="4BACC6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b="1" sz="2000">
                  <a:latin typeface="微软雅黑"/>
                  <a:ea typeface="微软雅黑"/>
                  <a:cs typeface="微软雅黑"/>
                  <a:sym typeface="微软雅黑"/>
                </a:defRPr>
              </a:pPr>
            </a:p>
          </p:txBody>
        </p:sp>
        <p:sp>
          <p:nvSpPr>
            <p:cNvPr id="238" name="Shape 238"/>
            <p:cNvSpPr/>
            <p:nvPr/>
          </p:nvSpPr>
          <p:spPr>
            <a:xfrm>
              <a:off x="207811" y="1373270"/>
              <a:ext cx="128015" cy="1280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lose/>
                </a:path>
              </a:pathLst>
            </a:custGeom>
            <a:solidFill>
              <a:srgbClr val="FFFFFF"/>
            </a:solidFill>
            <a:ln w="25400" cap="flat">
              <a:solidFill>
                <a:srgbClr val="4BACC6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b="1" sz="2000">
                  <a:latin typeface="微软雅黑"/>
                  <a:ea typeface="微软雅黑"/>
                  <a:cs typeface="微软雅黑"/>
                  <a:sym typeface="微软雅黑"/>
                </a:defRPr>
              </a:pPr>
            </a:p>
          </p:txBody>
        </p:sp>
        <p:sp>
          <p:nvSpPr>
            <p:cNvPr id="239" name="Shape 239"/>
            <p:cNvSpPr/>
            <p:nvPr/>
          </p:nvSpPr>
          <p:spPr>
            <a:xfrm>
              <a:off x="0" y="1570491"/>
              <a:ext cx="64009" cy="640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lose/>
                </a:path>
              </a:pathLst>
            </a:custGeom>
            <a:solidFill>
              <a:srgbClr val="FFFFFF"/>
            </a:solidFill>
            <a:ln w="25400" cap="flat">
              <a:solidFill>
                <a:srgbClr val="4BACC6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b="1" sz="2000">
                  <a:latin typeface="微软雅黑"/>
                  <a:ea typeface="微软雅黑"/>
                  <a:cs typeface="微软雅黑"/>
                  <a:sym typeface="微软雅黑"/>
                </a:defRPr>
              </a:pPr>
            </a:p>
          </p:txBody>
        </p:sp>
        <p:sp>
          <p:nvSpPr>
            <p:cNvPr id="240" name="Shape 240"/>
            <p:cNvSpPr/>
            <p:nvPr/>
          </p:nvSpPr>
          <p:spPr>
            <a:xfrm>
              <a:off x="231113" y="58698"/>
              <a:ext cx="2642835" cy="9800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380" y="14010"/>
                  </a:moveTo>
                  <a:lnTo>
                    <a:pt x="1380" y="14010"/>
                  </a:lnTo>
                  <a:cubicBezTo>
                    <a:pt x="899" y="14066"/>
                    <a:pt x="417" y="13902"/>
                    <a:pt x="0" y="13542"/>
                  </a:cubicBezTo>
                  <a:moveTo>
                    <a:pt x="2598" y="19137"/>
                  </a:moveTo>
                  <a:lnTo>
                    <a:pt x="2598" y="19137"/>
                  </a:lnTo>
                  <a:cubicBezTo>
                    <a:pt x="2405" y="19250"/>
                    <a:pt x="2202" y="19325"/>
                    <a:pt x="1994" y="19361"/>
                  </a:cubicBezTo>
                  <a:moveTo>
                    <a:pt x="7802" y="21600"/>
                  </a:moveTo>
                  <a:lnTo>
                    <a:pt x="7802" y="21600"/>
                  </a:lnTo>
                  <a:cubicBezTo>
                    <a:pt x="7657" y="21279"/>
                    <a:pt x="7535" y="20936"/>
                    <a:pt x="7438" y="20577"/>
                  </a:cubicBezTo>
                  <a:moveTo>
                    <a:pt x="14532" y="19050"/>
                  </a:moveTo>
                  <a:lnTo>
                    <a:pt x="14532" y="19050"/>
                  </a:lnTo>
                  <a:cubicBezTo>
                    <a:pt x="14510" y="19430"/>
                    <a:pt x="14462" y="19806"/>
                    <a:pt x="14386" y="20172"/>
                  </a:cubicBezTo>
                  <a:moveTo>
                    <a:pt x="17421" y="12116"/>
                  </a:moveTo>
                  <a:lnTo>
                    <a:pt x="17421" y="12116"/>
                  </a:lnTo>
                  <a:cubicBezTo>
                    <a:pt x="18505" y="12890"/>
                    <a:pt x="19193" y="14504"/>
                    <a:pt x="19193" y="16273"/>
                  </a:cubicBezTo>
                  <a:moveTo>
                    <a:pt x="21600" y="7649"/>
                  </a:moveTo>
                  <a:lnTo>
                    <a:pt x="21600" y="7649"/>
                  </a:lnTo>
                  <a:cubicBezTo>
                    <a:pt x="21423" y="8256"/>
                    <a:pt x="21153" y="8794"/>
                    <a:pt x="20811" y="9222"/>
                  </a:cubicBezTo>
                  <a:moveTo>
                    <a:pt x="19707" y="1814"/>
                  </a:moveTo>
                  <a:lnTo>
                    <a:pt x="19707" y="1814"/>
                  </a:lnTo>
                  <a:cubicBezTo>
                    <a:pt x="19737" y="2059"/>
                    <a:pt x="19751" y="2307"/>
                    <a:pt x="19749" y="2556"/>
                  </a:cubicBezTo>
                  <a:moveTo>
                    <a:pt x="14668" y="947"/>
                  </a:moveTo>
                  <a:lnTo>
                    <a:pt x="14668" y="947"/>
                  </a:lnTo>
                  <a:cubicBezTo>
                    <a:pt x="14771" y="605"/>
                    <a:pt x="14907" y="286"/>
                    <a:pt x="15073" y="0"/>
                  </a:cubicBezTo>
                  <a:moveTo>
                    <a:pt x="10888" y="1399"/>
                  </a:moveTo>
                  <a:lnTo>
                    <a:pt x="10888" y="1399"/>
                  </a:lnTo>
                  <a:cubicBezTo>
                    <a:pt x="10930" y="1115"/>
                    <a:pt x="10996" y="841"/>
                    <a:pt x="11084" y="582"/>
                  </a:cubicBezTo>
                  <a:moveTo>
                    <a:pt x="6452" y="1676"/>
                  </a:moveTo>
                  <a:lnTo>
                    <a:pt x="6452" y="1676"/>
                  </a:lnTo>
                  <a:cubicBezTo>
                    <a:pt x="6709" y="1897"/>
                    <a:pt x="6947" y="2163"/>
                    <a:pt x="7160" y="2469"/>
                  </a:cubicBezTo>
                  <a:moveTo>
                    <a:pt x="1072" y="7905"/>
                  </a:moveTo>
                  <a:lnTo>
                    <a:pt x="1072" y="7905"/>
                  </a:lnTo>
                  <a:cubicBezTo>
                    <a:pt x="1016" y="7632"/>
                    <a:pt x="974" y="7353"/>
                    <a:pt x="948" y="7071"/>
                  </a:cubicBezTo>
                </a:path>
              </a:pathLst>
            </a:custGeom>
            <a:noFill/>
            <a:ln w="25400" cap="flat">
              <a:solidFill>
                <a:srgbClr val="4BACC6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b="1" sz="2000">
                  <a:latin typeface="微软雅黑"/>
                  <a:ea typeface="微软雅黑"/>
                  <a:cs typeface="微软雅黑"/>
                  <a:sym typeface="微软雅黑"/>
                </a:defRPr>
              </a:pPr>
            </a:p>
          </p:txBody>
        </p:sp>
        <p:sp>
          <p:nvSpPr>
            <p:cNvPr id="241" name="Shape 241"/>
            <p:cNvSpPr/>
            <p:nvPr/>
          </p:nvSpPr>
          <p:spPr>
            <a:xfrm>
              <a:off x="484081" y="237037"/>
              <a:ext cx="1881545" cy="6172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/>
            <a:p>
              <a:pPr lvl="0" algn="ctr"/>
              <a:r>
                <a:rPr b="1" sz="2000">
                  <a:latin typeface="微软雅黑"/>
                  <a:ea typeface="微软雅黑"/>
                  <a:cs typeface="微软雅黑"/>
                  <a:sym typeface="微软雅黑"/>
                </a:rPr>
                <a:t>还是要坚持</a:t>
              </a:r>
              <a:endParaRPr b="1" sz="2000">
                <a:latin typeface="微软雅黑"/>
                <a:ea typeface="微软雅黑"/>
                <a:cs typeface="微软雅黑"/>
                <a:sym typeface="微软雅黑"/>
              </a:endParaRPr>
            </a:p>
            <a:p>
              <a:pPr lvl="0" algn="ctr"/>
              <a:r>
                <a:rPr b="1" sz="2000">
                  <a:latin typeface="微软雅黑"/>
                  <a:ea typeface="微软雅黑"/>
                  <a:cs typeface="微软雅黑"/>
                  <a:sym typeface="微软雅黑"/>
                </a:rPr>
                <a:t>用药的！</a:t>
              </a:r>
            </a:p>
          </p:txBody>
        </p:sp>
      </p:grpSp>
    </p:spTree>
  </p:cSld>
  <p:clrMapOvr>
    <a:masterClrMapping/>
  </p:clrMapOvr>
  <p:transition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1" name="Group 251"/>
          <p:cNvGrpSpPr/>
          <p:nvPr/>
        </p:nvGrpSpPr>
        <p:grpSpPr>
          <a:xfrm>
            <a:off x="1546180" y="4227366"/>
            <a:ext cx="6052568" cy="1947995"/>
            <a:chOff x="0" y="0"/>
            <a:chExt cx="6052566" cy="1947994"/>
          </a:xfrm>
        </p:grpSpPr>
        <p:sp>
          <p:nvSpPr>
            <p:cNvPr id="246" name="Shape 246"/>
            <p:cNvSpPr/>
            <p:nvPr/>
          </p:nvSpPr>
          <p:spPr>
            <a:xfrm>
              <a:off x="1005321" y="0"/>
              <a:ext cx="5047246" cy="19479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9" h="20684" fill="norm" stroke="1" extrusionOk="0">
                  <a:moveTo>
                    <a:pt x="1901" y="6800"/>
                  </a:moveTo>
                  <a:lnTo>
                    <a:pt x="1901" y="6800"/>
                  </a:lnTo>
                  <a:cubicBezTo>
                    <a:pt x="1658" y="4397"/>
                    <a:pt x="2907" y="2184"/>
                    <a:pt x="4691" y="1857"/>
                  </a:cubicBezTo>
                  <a:cubicBezTo>
                    <a:pt x="5414" y="1724"/>
                    <a:pt x="6149" y="1922"/>
                    <a:pt x="6778" y="2419"/>
                  </a:cubicBezTo>
                  <a:lnTo>
                    <a:pt x="6778" y="2419"/>
                  </a:lnTo>
                  <a:cubicBezTo>
                    <a:pt x="7445" y="725"/>
                    <a:pt x="9003" y="82"/>
                    <a:pt x="10259" y="981"/>
                  </a:cubicBezTo>
                  <a:cubicBezTo>
                    <a:pt x="10478" y="1139"/>
                    <a:pt x="10680" y="1338"/>
                    <a:pt x="10857" y="1573"/>
                  </a:cubicBezTo>
                  <a:lnTo>
                    <a:pt x="10857" y="1573"/>
                  </a:lnTo>
                  <a:cubicBezTo>
                    <a:pt x="11377" y="169"/>
                    <a:pt x="12642" y="-401"/>
                    <a:pt x="13683" y="299"/>
                  </a:cubicBezTo>
                  <a:cubicBezTo>
                    <a:pt x="13971" y="493"/>
                    <a:pt x="14223" y="774"/>
                    <a:pt x="14418" y="1119"/>
                  </a:cubicBezTo>
                  <a:lnTo>
                    <a:pt x="14418" y="1119"/>
                  </a:lnTo>
                  <a:cubicBezTo>
                    <a:pt x="15255" y="-209"/>
                    <a:pt x="16734" y="-373"/>
                    <a:pt x="17722" y="753"/>
                  </a:cubicBezTo>
                  <a:cubicBezTo>
                    <a:pt x="18137" y="1226"/>
                    <a:pt x="18417" y="1878"/>
                    <a:pt x="18513" y="2598"/>
                  </a:cubicBezTo>
                  <a:lnTo>
                    <a:pt x="18513" y="2598"/>
                  </a:lnTo>
                  <a:cubicBezTo>
                    <a:pt x="19885" y="3102"/>
                    <a:pt x="20694" y="5013"/>
                    <a:pt x="20321" y="6865"/>
                  </a:cubicBezTo>
                  <a:cubicBezTo>
                    <a:pt x="20289" y="7020"/>
                    <a:pt x="20250" y="7173"/>
                    <a:pt x="20203" y="7321"/>
                  </a:cubicBezTo>
                  <a:lnTo>
                    <a:pt x="20203" y="7321"/>
                  </a:lnTo>
                  <a:cubicBezTo>
                    <a:pt x="21303" y="9251"/>
                    <a:pt x="21034" y="12017"/>
                    <a:pt x="19601" y="13499"/>
                  </a:cubicBezTo>
                  <a:cubicBezTo>
                    <a:pt x="19156" y="13961"/>
                    <a:pt x="18629" y="14259"/>
                    <a:pt x="18072" y="14367"/>
                  </a:cubicBezTo>
                  <a:cubicBezTo>
                    <a:pt x="18072" y="16443"/>
                    <a:pt x="16822" y="18126"/>
                    <a:pt x="15280" y="18126"/>
                  </a:cubicBezTo>
                  <a:cubicBezTo>
                    <a:pt x="14757" y="18126"/>
                    <a:pt x="14245" y="17928"/>
                    <a:pt x="13801" y="17556"/>
                  </a:cubicBezTo>
                  <a:lnTo>
                    <a:pt x="13801" y="17556"/>
                  </a:lnTo>
                  <a:cubicBezTo>
                    <a:pt x="13280" y="19883"/>
                    <a:pt x="11460" y="21199"/>
                    <a:pt x="9738" y="20494"/>
                  </a:cubicBezTo>
                  <a:cubicBezTo>
                    <a:pt x="9016" y="20199"/>
                    <a:pt x="8392" y="19574"/>
                    <a:pt x="7973" y="18727"/>
                  </a:cubicBezTo>
                  <a:lnTo>
                    <a:pt x="7973" y="18727"/>
                  </a:lnTo>
                  <a:cubicBezTo>
                    <a:pt x="6209" y="20160"/>
                    <a:pt x="3920" y="19389"/>
                    <a:pt x="2859" y="17004"/>
                  </a:cubicBezTo>
                  <a:cubicBezTo>
                    <a:pt x="2846" y="16974"/>
                    <a:pt x="2833" y="16944"/>
                    <a:pt x="2820" y="16914"/>
                  </a:cubicBezTo>
                  <a:lnTo>
                    <a:pt x="2820" y="16914"/>
                  </a:lnTo>
                  <a:cubicBezTo>
                    <a:pt x="1666" y="17096"/>
                    <a:pt x="620" y="15986"/>
                    <a:pt x="485" y="14435"/>
                  </a:cubicBezTo>
                  <a:cubicBezTo>
                    <a:pt x="412" y="13608"/>
                    <a:pt x="615" y="12780"/>
                    <a:pt x="1038" y="12172"/>
                  </a:cubicBezTo>
                  <a:lnTo>
                    <a:pt x="1038" y="12172"/>
                  </a:lnTo>
                  <a:cubicBezTo>
                    <a:pt x="39" y="11379"/>
                    <a:pt x="-297" y="9639"/>
                    <a:pt x="288" y="8285"/>
                  </a:cubicBezTo>
                  <a:cubicBezTo>
                    <a:pt x="626" y="7504"/>
                    <a:pt x="1218" y="6988"/>
                    <a:pt x="1883" y="6895"/>
                  </a:cubicBezTo>
                  <a:close/>
                </a:path>
              </a:pathLst>
            </a:custGeom>
            <a:solidFill>
              <a:srgbClr val="B7DEE8"/>
            </a:solidFill>
            <a:ln w="25400" cap="flat">
              <a:solidFill>
                <a:srgbClr val="3A5E8A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47" name="Shape 247"/>
            <p:cNvSpPr/>
            <p:nvPr/>
          </p:nvSpPr>
          <p:spPr>
            <a:xfrm>
              <a:off x="605242" y="566057"/>
              <a:ext cx="324037" cy="3240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lose/>
                </a:path>
              </a:pathLst>
            </a:custGeom>
            <a:solidFill>
              <a:srgbClr val="B7DEE8"/>
            </a:solidFill>
            <a:ln w="25400" cap="flat">
              <a:solidFill>
                <a:srgbClr val="3A5E8A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48" name="Shape 248"/>
            <p:cNvSpPr/>
            <p:nvPr/>
          </p:nvSpPr>
          <p:spPr>
            <a:xfrm>
              <a:off x="248814" y="584741"/>
              <a:ext cx="216025" cy="2160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lose/>
                </a:path>
              </a:pathLst>
            </a:custGeom>
            <a:solidFill>
              <a:srgbClr val="B7DEE8"/>
            </a:solidFill>
            <a:ln w="25400" cap="flat">
              <a:solidFill>
                <a:srgbClr val="3A5E8A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49" name="Shape 249"/>
            <p:cNvSpPr/>
            <p:nvPr/>
          </p:nvSpPr>
          <p:spPr>
            <a:xfrm>
              <a:off x="0" y="612686"/>
              <a:ext cx="108013" cy="1080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lose/>
                </a:path>
              </a:pathLst>
            </a:custGeom>
            <a:solidFill>
              <a:srgbClr val="B7DEE8"/>
            </a:solidFill>
            <a:ln w="25400" cap="flat">
              <a:solidFill>
                <a:srgbClr val="3A5E8A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50" name="Shape 250"/>
            <p:cNvSpPr/>
            <p:nvPr/>
          </p:nvSpPr>
          <p:spPr>
            <a:xfrm>
              <a:off x="1261609" y="99053"/>
              <a:ext cx="4624962" cy="16539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380" y="14010"/>
                  </a:moveTo>
                  <a:lnTo>
                    <a:pt x="1380" y="14010"/>
                  </a:lnTo>
                  <a:cubicBezTo>
                    <a:pt x="899" y="14066"/>
                    <a:pt x="417" y="13902"/>
                    <a:pt x="0" y="13542"/>
                  </a:cubicBezTo>
                  <a:moveTo>
                    <a:pt x="2598" y="19137"/>
                  </a:moveTo>
                  <a:lnTo>
                    <a:pt x="2598" y="19137"/>
                  </a:lnTo>
                  <a:cubicBezTo>
                    <a:pt x="2405" y="19250"/>
                    <a:pt x="2202" y="19325"/>
                    <a:pt x="1994" y="19361"/>
                  </a:cubicBezTo>
                  <a:moveTo>
                    <a:pt x="7802" y="21600"/>
                  </a:moveTo>
                  <a:lnTo>
                    <a:pt x="7802" y="21600"/>
                  </a:lnTo>
                  <a:cubicBezTo>
                    <a:pt x="7657" y="21279"/>
                    <a:pt x="7535" y="20936"/>
                    <a:pt x="7438" y="20577"/>
                  </a:cubicBezTo>
                  <a:moveTo>
                    <a:pt x="14532" y="19050"/>
                  </a:moveTo>
                  <a:lnTo>
                    <a:pt x="14532" y="19050"/>
                  </a:lnTo>
                  <a:cubicBezTo>
                    <a:pt x="14510" y="19430"/>
                    <a:pt x="14462" y="19806"/>
                    <a:pt x="14386" y="20172"/>
                  </a:cubicBezTo>
                  <a:moveTo>
                    <a:pt x="17421" y="12116"/>
                  </a:moveTo>
                  <a:lnTo>
                    <a:pt x="17421" y="12116"/>
                  </a:lnTo>
                  <a:cubicBezTo>
                    <a:pt x="18505" y="12890"/>
                    <a:pt x="19193" y="14504"/>
                    <a:pt x="19193" y="16273"/>
                  </a:cubicBezTo>
                  <a:moveTo>
                    <a:pt x="21600" y="7649"/>
                  </a:moveTo>
                  <a:lnTo>
                    <a:pt x="21600" y="7649"/>
                  </a:lnTo>
                  <a:cubicBezTo>
                    <a:pt x="21423" y="8256"/>
                    <a:pt x="21153" y="8794"/>
                    <a:pt x="20811" y="9222"/>
                  </a:cubicBezTo>
                  <a:moveTo>
                    <a:pt x="19707" y="1814"/>
                  </a:moveTo>
                  <a:lnTo>
                    <a:pt x="19707" y="1814"/>
                  </a:lnTo>
                  <a:cubicBezTo>
                    <a:pt x="19737" y="2059"/>
                    <a:pt x="19751" y="2307"/>
                    <a:pt x="19749" y="2556"/>
                  </a:cubicBezTo>
                  <a:moveTo>
                    <a:pt x="14668" y="947"/>
                  </a:moveTo>
                  <a:lnTo>
                    <a:pt x="14668" y="947"/>
                  </a:lnTo>
                  <a:cubicBezTo>
                    <a:pt x="14771" y="605"/>
                    <a:pt x="14907" y="286"/>
                    <a:pt x="15073" y="0"/>
                  </a:cubicBezTo>
                  <a:moveTo>
                    <a:pt x="10888" y="1399"/>
                  </a:moveTo>
                  <a:lnTo>
                    <a:pt x="10888" y="1399"/>
                  </a:lnTo>
                  <a:cubicBezTo>
                    <a:pt x="10930" y="1115"/>
                    <a:pt x="10996" y="841"/>
                    <a:pt x="11084" y="582"/>
                  </a:cubicBezTo>
                  <a:moveTo>
                    <a:pt x="6452" y="1676"/>
                  </a:moveTo>
                  <a:lnTo>
                    <a:pt x="6452" y="1676"/>
                  </a:lnTo>
                  <a:cubicBezTo>
                    <a:pt x="6709" y="1897"/>
                    <a:pt x="6947" y="2163"/>
                    <a:pt x="7160" y="2469"/>
                  </a:cubicBezTo>
                  <a:moveTo>
                    <a:pt x="1072" y="7905"/>
                  </a:moveTo>
                  <a:lnTo>
                    <a:pt x="1072" y="7905"/>
                  </a:lnTo>
                  <a:cubicBezTo>
                    <a:pt x="1016" y="7632"/>
                    <a:pt x="974" y="7353"/>
                    <a:pt x="948" y="7071"/>
                  </a:cubicBezTo>
                </a:path>
              </a:pathLst>
            </a:custGeom>
            <a:noFill/>
            <a:ln w="25400" cap="flat">
              <a:solidFill>
                <a:srgbClr val="3A5E8A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252" name="Shape 252"/>
          <p:cNvSpPr/>
          <p:nvPr>
            <p:ph type="title"/>
          </p:nvPr>
        </p:nvSpPr>
        <p:spPr>
          <a:xfrm>
            <a:off x="-1" y="-1"/>
            <a:ext cx="9144001" cy="1052738"/>
          </a:xfrm>
          <a:prstGeom prst="rect">
            <a:avLst/>
          </a:prstGeom>
        </p:spPr>
        <p:txBody>
          <a:bodyPr/>
          <a:lstStyle>
            <a:lvl1pPr>
              <a:defRPr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2800">
                <a:solidFill>
                  <a:srgbClr val="FFFFFF"/>
                </a:solidFill>
              </a:rPr>
              <a:t>冠心病为慢性进展性疾病，防治需要漫长的时间</a:t>
            </a:r>
          </a:p>
        </p:txBody>
      </p:sp>
      <p:pic>
        <p:nvPicPr>
          <p:cNvPr id="253" name="image37.png" descr="Untitled-1 copy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74057" y="2060848"/>
            <a:ext cx="6882319" cy="2049229"/>
          </a:xfrm>
          <a:prstGeom prst="rect">
            <a:avLst/>
          </a:prstGeom>
          <a:ln w="12700">
            <a:miter lim="400000"/>
          </a:ln>
        </p:spPr>
      </p:pic>
      <p:sp>
        <p:nvSpPr>
          <p:cNvPr id="254" name="Shape 254"/>
          <p:cNvSpPr/>
          <p:nvPr/>
        </p:nvSpPr>
        <p:spPr>
          <a:xfrm>
            <a:off x="3419871" y="1520787"/>
            <a:ext cx="504057" cy="288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5400"/>
                </a:moveTo>
                <a:lnTo>
                  <a:pt x="15429" y="5400"/>
                </a:lnTo>
                <a:lnTo>
                  <a:pt x="15429" y="0"/>
                </a:lnTo>
                <a:lnTo>
                  <a:pt x="21600" y="10800"/>
                </a:lnTo>
                <a:lnTo>
                  <a:pt x="15429" y="21600"/>
                </a:lnTo>
                <a:lnTo>
                  <a:pt x="15429" y="16200"/>
                </a:lnTo>
                <a:lnTo>
                  <a:pt x="0" y="16200"/>
                </a:lnTo>
                <a:lnTo>
                  <a:pt x="3086" y="10800"/>
                </a:lnTo>
                <a:close/>
              </a:path>
            </a:pathLst>
          </a:custGeom>
          <a:gradFill>
            <a:gsLst>
              <a:gs pos="0">
                <a:srgbClr val="FFD1BB"/>
              </a:gs>
              <a:gs pos="35000">
                <a:srgbClr val="FFDECF"/>
              </a:gs>
              <a:gs pos="100000">
                <a:srgbClr val="FFF2ED"/>
              </a:gs>
            </a:gsLst>
            <a:lin ang="16200000"/>
          </a:gradFill>
          <a:ln>
            <a:solidFill>
              <a:srgbClr val="F69240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0" tIns="0" rIns="0" bIns="0" anchor="ctr"/>
          <a:lstStyle/>
          <a:p>
            <a:pPr lvl="0" algn="ctr">
              <a:defRPr sz="2000"/>
            </a:pPr>
          </a:p>
        </p:txBody>
      </p:sp>
      <p:sp>
        <p:nvSpPr>
          <p:cNvPr id="255" name="Shape 255"/>
          <p:cNvSpPr/>
          <p:nvPr/>
        </p:nvSpPr>
        <p:spPr>
          <a:xfrm>
            <a:off x="3995935" y="1489543"/>
            <a:ext cx="2304257" cy="3505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lnSpc>
                <a:spcPct val="120000"/>
              </a:lnSpc>
              <a:spcBef>
                <a:spcPts val="1200"/>
              </a:spcBef>
              <a:defRPr b="1" sz="200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lvl="0">
              <a:defRPr b="0" sz="1800"/>
            </a:pPr>
            <a:r>
              <a:rPr b="1" sz="2000"/>
              <a:t>动脉粥样硬化</a:t>
            </a:r>
          </a:p>
        </p:txBody>
      </p:sp>
      <p:sp>
        <p:nvSpPr>
          <p:cNvPr id="256" name="Shape 256"/>
          <p:cNvSpPr/>
          <p:nvPr/>
        </p:nvSpPr>
        <p:spPr>
          <a:xfrm>
            <a:off x="6300192" y="1520787"/>
            <a:ext cx="504057" cy="288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5400"/>
                </a:moveTo>
                <a:lnTo>
                  <a:pt x="15429" y="5400"/>
                </a:lnTo>
                <a:lnTo>
                  <a:pt x="15429" y="0"/>
                </a:lnTo>
                <a:lnTo>
                  <a:pt x="21600" y="10800"/>
                </a:lnTo>
                <a:lnTo>
                  <a:pt x="15429" y="21600"/>
                </a:lnTo>
                <a:lnTo>
                  <a:pt x="15429" y="16200"/>
                </a:lnTo>
                <a:lnTo>
                  <a:pt x="0" y="16200"/>
                </a:lnTo>
                <a:lnTo>
                  <a:pt x="3086" y="10800"/>
                </a:lnTo>
                <a:close/>
              </a:path>
            </a:pathLst>
          </a:custGeom>
          <a:gradFill>
            <a:gsLst>
              <a:gs pos="0">
                <a:srgbClr val="FFD1BB"/>
              </a:gs>
              <a:gs pos="35000">
                <a:srgbClr val="FFDECF"/>
              </a:gs>
              <a:gs pos="100000">
                <a:srgbClr val="FFF2ED"/>
              </a:gs>
            </a:gsLst>
            <a:lin ang="16200000"/>
          </a:gradFill>
          <a:ln>
            <a:solidFill>
              <a:srgbClr val="F69240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0" tIns="0" rIns="0" bIns="0" anchor="ctr"/>
          <a:lstStyle/>
          <a:p>
            <a:pPr lvl="0" algn="ctr">
              <a:defRPr sz="2000"/>
            </a:pPr>
          </a:p>
        </p:txBody>
      </p:sp>
      <p:sp>
        <p:nvSpPr>
          <p:cNvPr id="257" name="Shape 257"/>
          <p:cNvSpPr/>
          <p:nvPr/>
        </p:nvSpPr>
        <p:spPr>
          <a:xfrm>
            <a:off x="6732240" y="1489543"/>
            <a:ext cx="2016225" cy="3505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lnSpc>
                <a:spcPct val="120000"/>
              </a:lnSpc>
              <a:spcBef>
                <a:spcPts val="1200"/>
              </a:spcBef>
              <a:defRPr b="1" sz="200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lvl="0">
              <a:defRPr b="0" sz="1800"/>
            </a:pPr>
            <a:r>
              <a:rPr b="1" sz="2000"/>
              <a:t>冠心病</a:t>
            </a:r>
          </a:p>
        </p:txBody>
      </p:sp>
      <p:sp>
        <p:nvSpPr>
          <p:cNvPr id="258" name="Shape 258"/>
          <p:cNvSpPr/>
          <p:nvPr/>
        </p:nvSpPr>
        <p:spPr>
          <a:xfrm>
            <a:off x="529207" y="1477188"/>
            <a:ext cx="2674642" cy="3752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lvl="0" algn="ctr">
              <a:lnSpc>
                <a:spcPct val="120000"/>
              </a:lnSpc>
              <a:spcBef>
                <a:spcPts val="1200"/>
              </a:spcBef>
            </a:pPr>
            <a:r>
              <a:rPr b="1" sz="2000"/>
              <a:t>“</a:t>
            </a:r>
            <a:r>
              <a:rPr b="1" sz="2000">
                <a:latin typeface="微软雅黑"/>
                <a:ea typeface="微软雅黑"/>
                <a:cs typeface="微软雅黑"/>
                <a:sym typeface="微软雅黑"/>
              </a:rPr>
              <a:t>坏胆固醇</a:t>
            </a:r>
            <a:r>
              <a:rPr b="1" sz="2000"/>
              <a:t>”</a:t>
            </a:r>
            <a:r>
              <a:rPr b="1" sz="2000">
                <a:latin typeface="微软雅黑"/>
                <a:ea typeface="微软雅黑"/>
                <a:cs typeface="微软雅黑"/>
                <a:sym typeface="微软雅黑"/>
              </a:rPr>
              <a:t>沉积</a:t>
            </a:r>
          </a:p>
        </p:txBody>
      </p:sp>
      <p:sp>
        <p:nvSpPr>
          <p:cNvPr id="259" name="Shape 259"/>
          <p:cNvSpPr/>
          <p:nvPr/>
        </p:nvSpPr>
        <p:spPr>
          <a:xfrm>
            <a:off x="3491879" y="4522416"/>
            <a:ext cx="3024337" cy="13428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lvl="0" algn="ctr">
              <a:lnSpc>
                <a:spcPct val="120000"/>
              </a:lnSpc>
              <a:spcBef>
                <a:spcPts val="1200"/>
              </a:spcBef>
            </a:pPr>
            <a:r>
              <a:rPr b="1">
                <a:latin typeface="微软雅黑"/>
                <a:ea typeface="微软雅黑"/>
                <a:cs typeface="微软雅黑"/>
                <a:sym typeface="微软雅黑"/>
              </a:rPr>
              <a:t>这是一个漫长的过程，可能需要十几年乃至几十年</a:t>
            </a:r>
            <a:endParaRPr b="1" sz="2400"/>
          </a:p>
          <a:p>
            <a:pPr lvl="0" algn="ctr">
              <a:lnSpc>
                <a:spcPct val="120000"/>
              </a:lnSpc>
              <a:spcBef>
                <a:spcPts val="1200"/>
              </a:spcBef>
            </a:pPr>
            <a:r>
              <a:rPr b="1">
                <a:latin typeface="微软雅黑"/>
                <a:ea typeface="微软雅黑"/>
                <a:cs typeface="微软雅黑"/>
                <a:sym typeface="微软雅黑"/>
              </a:rPr>
              <a:t>决定了冠心病的防治是一个漫长的系统工程</a:t>
            </a:r>
          </a:p>
        </p:txBody>
      </p:sp>
      <p:pic>
        <p:nvPicPr>
          <p:cNvPr id="260" name="image38.jp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1519" y="4047523"/>
            <a:ext cx="1224138" cy="27980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/>
          <p:nvPr>
            <p:ph type="title"/>
          </p:nvPr>
        </p:nvSpPr>
        <p:spPr>
          <a:xfrm>
            <a:off x="-1" y="-1"/>
            <a:ext cx="9144001" cy="1052738"/>
          </a:xfrm>
          <a:prstGeom prst="rect">
            <a:avLst/>
          </a:prstGeom>
        </p:spPr>
        <p:txBody>
          <a:bodyPr/>
          <a:lstStyle>
            <a:lvl1pPr>
              <a:defRPr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2800">
                <a:solidFill>
                  <a:srgbClr val="FFFFFF"/>
                </a:solidFill>
              </a:rPr>
              <a:t>随意停用他汀，后果很严重</a:t>
            </a:r>
          </a:p>
        </p:txBody>
      </p:sp>
      <p:pic>
        <p:nvPicPr>
          <p:cNvPr id="263" name="image39.jpg" descr="C:\Users\admin\Desktop\1373436463.jpg"/>
          <p:cNvPicPr/>
          <p:nvPr/>
        </p:nvPicPr>
        <p:blipFill>
          <a:blip r:embed="rId2">
            <a:extLst/>
          </a:blip>
          <a:srcRect l="7348" t="0" r="15851" b="33902"/>
          <a:stretch>
            <a:fillRect/>
          </a:stretch>
        </p:blipFill>
        <p:spPr>
          <a:xfrm>
            <a:off x="810019" y="1772816"/>
            <a:ext cx="2844753" cy="2062477"/>
          </a:xfrm>
          <a:prstGeom prst="rect">
            <a:avLst/>
          </a:prstGeom>
          <a:ln w="12700">
            <a:miter lim="400000"/>
          </a:ln>
        </p:spPr>
      </p:pic>
      <p:pic>
        <p:nvPicPr>
          <p:cNvPr id="264" name="image40.jpg" descr="c:\users\admin\appdata\roaming\360se6\User Data\temp\1283373384062SMZK14B902C001_b.jp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423600" y="4096468"/>
            <a:ext cx="2468881" cy="2098550"/>
          </a:xfrm>
          <a:prstGeom prst="rect">
            <a:avLst/>
          </a:prstGeom>
          <a:ln w="12700">
            <a:miter lim="400000"/>
          </a:ln>
        </p:spPr>
      </p:pic>
      <p:sp>
        <p:nvSpPr>
          <p:cNvPr id="265" name="Shape 265"/>
          <p:cNvSpPr/>
          <p:nvPr/>
        </p:nvSpPr>
        <p:spPr>
          <a:xfrm>
            <a:off x="3954719" y="2359922"/>
            <a:ext cx="4937761" cy="6949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30000"/>
              </a:lnSpc>
              <a:spcBef>
                <a:spcPts val="600"/>
              </a:spcBef>
              <a:defRPr sz="200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lvl="0">
              <a:defRPr sz="1800"/>
            </a:pPr>
            <a:r>
              <a:rPr sz="2000"/>
              <a:t>我们每天都在不断地合成和通过进食吸收胆固醇，停用他汀后，胆固醇又会升高。</a:t>
            </a:r>
          </a:p>
        </p:txBody>
      </p:sp>
      <p:sp>
        <p:nvSpPr>
          <p:cNvPr id="266" name="Shape 266"/>
          <p:cNvSpPr/>
          <p:nvPr/>
        </p:nvSpPr>
        <p:spPr>
          <a:xfrm>
            <a:off x="683567" y="5208246"/>
            <a:ext cx="5184578" cy="6949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30000"/>
              </a:lnSpc>
              <a:spcBef>
                <a:spcPts val="600"/>
              </a:spcBef>
              <a:defRPr sz="200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lvl="0">
              <a:defRPr sz="1800"/>
            </a:pPr>
            <a:r>
              <a:rPr sz="2000"/>
              <a:t>中断他汀治疗，可能会导致已经稳定的斑块破裂或进展，使心血管疾病风险更高。</a:t>
            </a:r>
          </a:p>
        </p:txBody>
      </p:sp>
      <p:sp>
        <p:nvSpPr>
          <p:cNvPr id="267" name="Shape 267"/>
          <p:cNvSpPr/>
          <p:nvPr/>
        </p:nvSpPr>
        <p:spPr>
          <a:xfrm>
            <a:off x="865777" y="1303334"/>
            <a:ext cx="2093849" cy="396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lvl="0"/>
            <a:r>
              <a:rPr b="1" sz="2000"/>
              <a:t>“</a:t>
            </a:r>
            <a:r>
              <a:rPr b="1" sz="2000">
                <a:latin typeface="微软雅黑"/>
                <a:ea typeface="微软雅黑"/>
                <a:cs typeface="微软雅黑"/>
                <a:sym typeface="微软雅黑"/>
              </a:rPr>
              <a:t>坏 胆 固 醇</a:t>
            </a:r>
            <a:r>
              <a:rPr b="1" sz="2000"/>
              <a:t>”</a:t>
            </a:r>
            <a:r>
              <a:rPr b="1" sz="2000">
                <a:latin typeface="微软雅黑"/>
                <a:ea typeface="微软雅黑"/>
                <a:cs typeface="微软雅黑"/>
                <a:sym typeface="微软雅黑"/>
              </a:rPr>
              <a:t>升高</a:t>
            </a:r>
          </a:p>
        </p:txBody>
      </p:sp>
      <p:grpSp>
        <p:nvGrpSpPr>
          <p:cNvPr id="270" name="Group 270"/>
          <p:cNvGrpSpPr/>
          <p:nvPr/>
        </p:nvGrpSpPr>
        <p:grpSpPr>
          <a:xfrm>
            <a:off x="4098735" y="1530621"/>
            <a:ext cx="2952329" cy="628405"/>
            <a:chOff x="0" y="0"/>
            <a:chExt cx="2952327" cy="628403"/>
          </a:xfrm>
        </p:grpSpPr>
        <p:sp>
          <p:nvSpPr>
            <p:cNvPr id="268" name="Shape 268"/>
            <p:cNvSpPr/>
            <p:nvPr/>
          </p:nvSpPr>
          <p:spPr>
            <a:xfrm>
              <a:off x="0" y="0"/>
              <a:ext cx="2952328" cy="628404"/>
            </a:xfrm>
            <a:prstGeom prst="roundRect">
              <a:avLst>
                <a:gd name="adj" fmla="val 16667"/>
              </a:avLst>
            </a:prstGeom>
            <a:gradFill flip="none" rotWithShape="1">
              <a:gsLst>
                <a:gs pos="0">
                  <a:srgbClr val="A5E6FF"/>
                </a:gs>
                <a:gs pos="35000">
                  <a:srgbClr val="BFEDFF"/>
                </a:gs>
                <a:gs pos="100000">
                  <a:srgbClr val="E7F8FF"/>
                </a:gs>
              </a:gsLst>
              <a:lin ang="16200000" scaled="0"/>
            </a:gradFill>
            <a:ln w="9525" cap="flat">
              <a:solidFill>
                <a:srgbClr val="46AAC4"/>
              </a:solidFill>
              <a:prstDash val="solid"/>
              <a:bevel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b="1" sz="2400">
                  <a:latin typeface="微软雅黑"/>
                  <a:ea typeface="微软雅黑"/>
                  <a:cs typeface="微软雅黑"/>
                  <a:sym typeface="微软雅黑"/>
                </a:defRPr>
              </a:pPr>
            </a:p>
          </p:txBody>
        </p:sp>
        <p:sp>
          <p:nvSpPr>
            <p:cNvPr id="269" name="Shape 269"/>
            <p:cNvSpPr/>
            <p:nvPr/>
          </p:nvSpPr>
          <p:spPr>
            <a:xfrm>
              <a:off x="30675" y="84332"/>
              <a:ext cx="2890978" cy="4597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defRPr b="1" sz="24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pPr lvl="0">
                <a:defRPr b="0" sz="1800"/>
              </a:pPr>
              <a:r>
                <a:rPr b="1" sz="2400"/>
                <a:t>“坏胆固醇”升高</a:t>
              </a:r>
            </a:p>
          </p:txBody>
        </p:sp>
      </p:grpSp>
      <p:grpSp>
        <p:nvGrpSpPr>
          <p:cNvPr id="273" name="Group 273"/>
          <p:cNvGrpSpPr/>
          <p:nvPr/>
        </p:nvGrpSpPr>
        <p:grpSpPr>
          <a:xfrm>
            <a:off x="1716670" y="4365104"/>
            <a:ext cx="4045931" cy="628405"/>
            <a:chOff x="0" y="0"/>
            <a:chExt cx="4045929" cy="628403"/>
          </a:xfrm>
        </p:grpSpPr>
        <p:sp>
          <p:nvSpPr>
            <p:cNvPr id="271" name="Shape 271"/>
            <p:cNvSpPr/>
            <p:nvPr/>
          </p:nvSpPr>
          <p:spPr>
            <a:xfrm>
              <a:off x="0" y="0"/>
              <a:ext cx="4045930" cy="628404"/>
            </a:xfrm>
            <a:prstGeom prst="roundRect">
              <a:avLst>
                <a:gd name="adj" fmla="val 16667"/>
              </a:avLst>
            </a:prstGeom>
            <a:gradFill flip="none" rotWithShape="1">
              <a:gsLst>
                <a:gs pos="0">
                  <a:srgbClr val="A5E6FF"/>
                </a:gs>
                <a:gs pos="35000">
                  <a:srgbClr val="BFEDFF"/>
                </a:gs>
                <a:gs pos="100000">
                  <a:srgbClr val="E7F8FF"/>
                </a:gs>
              </a:gsLst>
              <a:lin ang="16200000" scaled="0"/>
            </a:gradFill>
            <a:ln w="9525" cap="flat">
              <a:solidFill>
                <a:srgbClr val="46AAC4"/>
              </a:solidFill>
              <a:prstDash val="solid"/>
              <a:bevel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b="1" sz="2400">
                  <a:latin typeface="微软雅黑"/>
                  <a:ea typeface="微软雅黑"/>
                  <a:cs typeface="微软雅黑"/>
                  <a:sym typeface="微软雅黑"/>
                </a:defRPr>
              </a:pPr>
            </a:p>
          </p:txBody>
        </p:sp>
        <p:sp>
          <p:nvSpPr>
            <p:cNvPr id="272" name="Shape 272"/>
            <p:cNvSpPr/>
            <p:nvPr/>
          </p:nvSpPr>
          <p:spPr>
            <a:xfrm>
              <a:off x="30676" y="114303"/>
              <a:ext cx="3984577" cy="3997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defRPr b="1" sz="24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pPr lvl="0">
                <a:defRPr b="0" sz="1800"/>
              </a:pPr>
              <a:r>
                <a:rPr b="1" sz="2400"/>
                <a:t>斑块破裂，心血管疾病高发</a:t>
              </a:r>
            </a:p>
          </p:txBody>
        </p:sp>
      </p:grpSp>
      <p:sp>
        <p:nvSpPr>
          <p:cNvPr id="274" name="Shape 274"/>
          <p:cNvSpPr/>
          <p:nvPr/>
        </p:nvSpPr>
        <p:spPr>
          <a:xfrm>
            <a:off x="6645718" y="3696358"/>
            <a:ext cx="1698710" cy="3752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lvl="0"/>
            <a:r>
              <a:rPr b="1" sz="2000">
                <a:latin typeface="微软雅黑"/>
                <a:ea typeface="微软雅黑"/>
                <a:cs typeface="微软雅黑"/>
                <a:sym typeface="微软雅黑"/>
              </a:rPr>
              <a:t>突发心梗</a:t>
            </a:r>
            <a:r>
              <a:rPr b="1" sz="2000"/>
              <a:t>/</a:t>
            </a:r>
            <a:r>
              <a:rPr b="1" sz="2000">
                <a:latin typeface="微软雅黑"/>
                <a:ea typeface="微软雅黑"/>
                <a:cs typeface="微软雅黑"/>
                <a:sym typeface="微软雅黑"/>
              </a:rPr>
              <a:t>中风</a:t>
            </a:r>
          </a:p>
        </p:txBody>
      </p:sp>
    </p:spTree>
  </p:cSld>
  <p:clrMapOvr>
    <a:masterClrMapping/>
  </p:clrMapOvr>
  <p:transition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/>
          <p:nvPr>
            <p:ph type="title"/>
          </p:nvPr>
        </p:nvSpPr>
        <p:spPr>
          <a:xfrm>
            <a:off x="-1" y="-1"/>
            <a:ext cx="9144001" cy="1052738"/>
          </a:xfrm>
          <a:prstGeom prst="rect">
            <a:avLst/>
          </a:prstGeom>
        </p:spPr>
        <p:txBody>
          <a:bodyPr/>
          <a:lstStyle>
            <a:lvl1pPr>
              <a:defRPr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2800">
                <a:solidFill>
                  <a:srgbClr val="FFFFFF"/>
                </a:solidFill>
              </a:rPr>
              <a:t>他汀治疗，贵在坚持</a:t>
            </a:r>
          </a:p>
        </p:txBody>
      </p:sp>
      <p:sp>
        <p:nvSpPr>
          <p:cNvPr id="277" name="Shape 277"/>
          <p:cNvSpPr/>
          <p:nvPr/>
        </p:nvSpPr>
        <p:spPr>
          <a:xfrm>
            <a:off x="467544" y="1841641"/>
            <a:ext cx="3915072" cy="2726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lvl="0" marL="381000" indent="-381000">
              <a:lnSpc>
                <a:spcPct val="130000"/>
              </a:lnSpc>
              <a:spcBef>
                <a:spcPts val="1800"/>
              </a:spcBef>
              <a:buSzPct val="100000"/>
              <a:buFont typeface="Wingdings"/>
              <a:buChar char="➢"/>
            </a:pPr>
            <a:r>
              <a:rPr b="1" sz="2000">
                <a:latin typeface="微软雅黑"/>
                <a:ea typeface="微软雅黑"/>
                <a:cs typeface="微软雅黑"/>
                <a:sym typeface="微软雅黑"/>
              </a:rPr>
              <a:t>研究显示，他汀治疗的时间越长，心血管疾病风险越低，获益越大</a:t>
            </a:r>
            <a:endParaRPr b="1" sz="2000"/>
          </a:p>
          <a:p>
            <a:pPr lvl="0" marL="342900" indent="-342900">
              <a:lnSpc>
                <a:spcPct val="130000"/>
              </a:lnSpc>
              <a:spcBef>
                <a:spcPts val="1800"/>
              </a:spcBef>
              <a:buSzPct val="100000"/>
              <a:buFont typeface="Wingdings"/>
              <a:buChar char="➢"/>
            </a:pPr>
            <a:endParaRPr b="1" sz="1100"/>
          </a:p>
          <a:p>
            <a:pPr lvl="0" marL="381000" indent="-381000">
              <a:lnSpc>
                <a:spcPct val="130000"/>
              </a:lnSpc>
              <a:spcBef>
                <a:spcPts val="1800"/>
              </a:spcBef>
              <a:buSzPct val="100000"/>
              <a:buFont typeface="Wingdings"/>
              <a:buChar char="➢"/>
            </a:pPr>
            <a:r>
              <a:rPr b="1" sz="2000">
                <a:latin typeface="微软雅黑"/>
                <a:ea typeface="微软雅黑"/>
                <a:cs typeface="微软雅黑"/>
                <a:sym typeface="微软雅黑"/>
              </a:rPr>
              <a:t>只有</a:t>
            </a:r>
            <a:r>
              <a:rPr b="1" sz="2000">
                <a:solidFill>
                  <a:srgbClr val="FF0000"/>
                </a:solidFill>
                <a:latin typeface="微软雅黑"/>
                <a:ea typeface="微软雅黑"/>
                <a:cs typeface="微软雅黑"/>
                <a:sym typeface="微软雅黑"/>
              </a:rPr>
              <a:t>坚持长期他汀治疗</a:t>
            </a:r>
            <a:r>
              <a:rPr b="1" sz="2000">
                <a:latin typeface="微软雅黑"/>
                <a:ea typeface="微软雅黑"/>
                <a:cs typeface="微软雅黑"/>
                <a:sym typeface="微软雅黑"/>
              </a:rPr>
              <a:t>，才能最大限度延缓斑块进展，保护血管健康</a:t>
            </a:r>
          </a:p>
        </p:txBody>
      </p:sp>
      <p:pic>
        <p:nvPicPr>
          <p:cNvPr id="278" name="image41.jpg"/>
          <p:cNvPicPr/>
          <p:nvPr/>
        </p:nvPicPr>
        <p:blipFill>
          <a:blip r:embed="rId2">
            <a:extLst/>
          </a:blip>
          <a:srcRect l="0" t="0" r="0" b="3815"/>
          <a:stretch>
            <a:fillRect/>
          </a:stretch>
        </p:blipFill>
        <p:spPr>
          <a:xfrm>
            <a:off x="4788024" y="1916831"/>
            <a:ext cx="3744417" cy="396321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/>
          <p:nvPr>
            <p:ph type="title"/>
          </p:nvPr>
        </p:nvSpPr>
        <p:spPr>
          <a:xfrm>
            <a:off x="-1" y="-1"/>
            <a:ext cx="9144001" cy="1052738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281" name="Shape 281"/>
          <p:cNvSpPr/>
          <p:nvPr/>
        </p:nvSpPr>
        <p:spPr>
          <a:xfrm>
            <a:off x="457200" y="2743207"/>
            <a:ext cx="8229600" cy="13287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>
            <a:lvl1pPr marL="342900" indent="-342900" algn="ctr">
              <a:lnSpc>
                <a:spcPct val="120000"/>
              </a:lnSpc>
              <a:spcBef>
                <a:spcPts val="1200"/>
              </a:spcBef>
              <a:defRPr b="1" sz="4000">
                <a:solidFill>
                  <a:srgbClr val="CC9D78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4000">
                <a:solidFill>
                  <a:srgbClr val="CC9D78"/>
                </a:solidFill>
              </a:rPr>
              <a:t>感谢您的聆听！</a:t>
            </a:r>
          </a:p>
        </p:txBody>
      </p:sp>
    </p:spTree>
  </p:cSld>
  <p:clrMapOvr>
    <a:masterClrMapping/>
  </p:clrMapOvr>
  <p:transition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/>
          <p:nvPr>
            <p:ph type="title"/>
          </p:nvPr>
        </p:nvSpPr>
        <p:spPr>
          <a:xfrm>
            <a:off x="-1" y="-1"/>
            <a:ext cx="9144001" cy="1052738"/>
          </a:xfrm>
          <a:prstGeom prst="rect">
            <a:avLst/>
          </a:prstGeom>
        </p:spPr>
        <p:txBody>
          <a:bodyPr/>
          <a:lstStyle>
            <a:lvl1pPr>
              <a:defRPr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2800">
                <a:solidFill>
                  <a:srgbClr val="FFFFFF"/>
                </a:solidFill>
              </a:rPr>
              <a:t>冠心病：人类健康“第一杀手”</a:t>
            </a:r>
          </a:p>
        </p:txBody>
      </p:sp>
      <p:sp>
        <p:nvSpPr>
          <p:cNvPr id="54" name="Shape 54"/>
          <p:cNvSpPr/>
          <p:nvPr/>
        </p:nvSpPr>
        <p:spPr>
          <a:xfrm>
            <a:off x="2123727" y="1665378"/>
            <a:ext cx="3660241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lvl="0"/>
            <a:r>
              <a:rPr b="1" sz="2400">
                <a:latin typeface="微软雅黑"/>
                <a:ea typeface="微软雅黑"/>
                <a:cs typeface="微软雅黑"/>
                <a:sym typeface="微软雅黑"/>
              </a:rPr>
              <a:t>因心脏病猝死的名人们</a:t>
            </a:r>
            <a:r>
              <a:rPr b="1" sz="2400"/>
              <a:t>......</a:t>
            </a:r>
          </a:p>
        </p:txBody>
      </p:sp>
      <p:sp>
        <p:nvSpPr>
          <p:cNvPr id="55" name="Shape 55"/>
          <p:cNvSpPr/>
          <p:nvPr/>
        </p:nvSpPr>
        <p:spPr>
          <a:xfrm>
            <a:off x="395535" y="5445223"/>
            <a:ext cx="2390141" cy="3505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sz="200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lvl="0">
              <a:defRPr b="0" sz="1800"/>
            </a:pPr>
            <a:r>
              <a:rPr b="1" sz="2000"/>
              <a:t>叶利钦（俄前总统）</a:t>
            </a:r>
          </a:p>
        </p:txBody>
      </p:sp>
      <p:sp>
        <p:nvSpPr>
          <p:cNvPr id="56" name="Shape 56"/>
          <p:cNvSpPr/>
          <p:nvPr/>
        </p:nvSpPr>
        <p:spPr>
          <a:xfrm>
            <a:off x="3249929" y="5445223"/>
            <a:ext cx="2644141" cy="6426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lvl="0" algn="ctr"/>
            <a:r>
              <a:rPr b="1" sz="2000">
                <a:latin typeface="微软雅黑"/>
                <a:ea typeface="微软雅黑"/>
                <a:cs typeface="微软雅黑"/>
                <a:sym typeface="微软雅黑"/>
              </a:rPr>
              <a:t>迈克尔</a:t>
            </a:r>
            <a:r>
              <a:rPr b="1" sz="2000"/>
              <a:t>·</a:t>
            </a:r>
            <a:r>
              <a:rPr b="1" sz="2000">
                <a:latin typeface="微软雅黑"/>
                <a:ea typeface="微软雅黑"/>
                <a:cs typeface="微软雅黑"/>
                <a:sym typeface="微软雅黑"/>
              </a:rPr>
              <a:t>杰克逊</a:t>
            </a:r>
            <a:endParaRPr b="1" sz="2000"/>
          </a:p>
          <a:p>
            <a:pPr lvl="0" algn="ctr"/>
            <a:r>
              <a:rPr b="1" sz="2000">
                <a:latin typeface="微软雅黑"/>
                <a:ea typeface="微软雅黑"/>
                <a:cs typeface="微软雅黑"/>
                <a:sym typeface="微软雅黑"/>
              </a:rPr>
              <a:t>（美国著名流行歌星）</a:t>
            </a:r>
          </a:p>
        </p:txBody>
      </p:sp>
      <p:sp>
        <p:nvSpPr>
          <p:cNvPr id="57" name="Shape 57"/>
          <p:cNvSpPr/>
          <p:nvPr/>
        </p:nvSpPr>
        <p:spPr>
          <a:xfrm>
            <a:off x="6067305" y="5445223"/>
            <a:ext cx="3152141" cy="6426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lvl="0" algn="ctr"/>
            <a:r>
              <a:rPr b="1" sz="2000">
                <a:latin typeface="微软雅黑"/>
                <a:ea typeface="微软雅黑"/>
                <a:cs typeface="微软雅黑"/>
                <a:sym typeface="微软雅黑"/>
              </a:rPr>
              <a:t>吉姆</a:t>
            </a:r>
            <a:r>
              <a:rPr sz="2000"/>
              <a:t>·</a:t>
            </a:r>
            <a:r>
              <a:rPr b="1" sz="2000">
                <a:latin typeface="微软雅黑"/>
                <a:ea typeface="微软雅黑"/>
                <a:cs typeface="微软雅黑"/>
                <a:sym typeface="微软雅黑"/>
              </a:rPr>
              <a:t>坎塔卢波</a:t>
            </a:r>
            <a:endParaRPr b="1" sz="2000"/>
          </a:p>
          <a:p>
            <a:pPr lvl="0" algn="ctr"/>
            <a:r>
              <a:rPr b="1" sz="2000">
                <a:latin typeface="微软雅黑"/>
                <a:ea typeface="微软雅黑"/>
                <a:cs typeface="微软雅黑"/>
                <a:sym typeface="微软雅黑"/>
              </a:rPr>
              <a:t>（麦当劳全球公司董事长）</a:t>
            </a:r>
          </a:p>
        </p:txBody>
      </p:sp>
      <p:pic>
        <p:nvPicPr>
          <p:cNvPr id="58" name="image3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 rot="1590096">
            <a:off x="5939818" y="1288656"/>
            <a:ext cx="1360506" cy="1287118"/>
          </a:xfrm>
          <a:prstGeom prst="rect">
            <a:avLst/>
          </a:prstGeom>
          <a:ln w="12700">
            <a:miter lim="400000"/>
          </a:ln>
        </p:spPr>
      </p:pic>
      <p:pic>
        <p:nvPicPr>
          <p:cNvPr id="59" name="image4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17044" y="2567872"/>
            <a:ext cx="2088233" cy="2680418"/>
          </a:xfrm>
          <a:prstGeom prst="rect">
            <a:avLst/>
          </a:prstGeom>
          <a:ln w="12700">
            <a:miter lim="400000"/>
          </a:ln>
        </p:spPr>
      </p:pic>
      <p:pic>
        <p:nvPicPr>
          <p:cNvPr id="60" name="image5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504729" y="2492896"/>
            <a:ext cx="1982507" cy="2816895"/>
          </a:xfrm>
          <a:prstGeom prst="rect">
            <a:avLst/>
          </a:prstGeom>
          <a:ln w="12700">
            <a:miter lim="400000"/>
          </a:ln>
        </p:spPr>
      </p:pic>
      <p:pic>
        <p:nvPicPr>
          <p:cNvPr id="61" name="image6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156176" y="2564903"/>
            <a:ext cx="2520281" cy="266429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/>
          <p:nvPr/>
        </p:nvSpPr>
        <p:spPr>
          <a:xfrm>
            <a:off x="714347" y="2583973"/>
            <a:ext cx="7632850" cy="1453794"/>
          </a:xfrm>
          <a:prstGeom prst="rect">
            <a:avLst/>
          </a:prstGeom>
          <a:solidFill>
            <a:srgbClr val="FFFFFF"/>
          </a:solidFill>
          <a:ln w="3175">
            <a:solidFill>
              <a:srgbClr val="1A4C6C"/>
            </a:solidFill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</a:p>
        </p:txBody>
      </p:sp>
      <p:sp>
        <p:nvSpPr>
          <p:cNvPr id="64" name="Shape 64"/>
          <p:cNvSpPr/>
          <p:nvPr/>
        </p:nvSpPr>
        <p:spPr>
          <a:xfrm>
            <a:off x="714347" y="4109203"/>
            <a:ext cx="7632850" cy="1912085"/>
          </a:xfrm>
          <a:prstGeom prst="rect">
            <a:avLst/>
          </a:prstGeom>
          <a:solidFill>
            <a:srgbClr val="FFFFFF"/>
          </a:solidFill>
          <a:ln w="3175">
            <a:solidFill>
              <a:srgbClr val="1A4C6C"/>
            </a:solidFill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</a:p>
        </p:txBody>
      </p:sp>
      <p:sp>
        <p:nvSpPr>
          <p:cNvPr id="65" name="Shape 65"/>
          <p:cNvSpPr/>
          <p:nvPr/>
        </p:nvSpPr>
        <p:spPr>
          <a:xfrm>
            <a:off x="457200" y="1268759"/>
            <a:ext cx="8229600" cy="12241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 lvl="0" marL="466344" indent="-466344" defTabSz="658368">
              <a:lnSpc>
                <a:spcPct val="136000"/>
              </a:lnSpc>
              <a:spcBef>
                <a:spcPts val="800"/>
              </a:spcBef>
              <a:buSzPct val="100000"/>
              <a:buFont typeface="Arial"/>
              <a:buChar char="•"/>
            </a:pPr>
            <a:r>
              <a:rPr b="1" sz="1224">
                <a:latin typeface="微软雅黑"/>
                <a:ea typeface="微软雅黑"/>
                <a:cs typeface="微软雅黑"/>
                <a:sym typeface="微软雅黑"/>
              </a:rPr>
              <a:t>目前，我国心血管疾病患者有</a:t>
            </a:r>
            <a:r>
              <a:rPr b="1" sz="1224">
                <a:latin typeface="微软雅黑"/>
                <a:ea typeface="微软雅黑"/>
                <a:cs typeface="微软雅黑"/>
                <a:sym typeface="微软雅黑"/>
              </a:rPr>
              <a:t>2.9</a:t>
            </a:r>
            <a:r>
              <a:rPr b="1" sz="1224">
                <a:latin typeface="微软雅黑"/>
                <a:ea typeface="微软雅黑"/>
                <a:cs typeface="微软雅黑"/>
                <a:sym typeface="微软雅黑"/>
              </a:rPr>
              <a:t>亿，其中：</a:t>
            </a:r>
            <a:endParaRPr b="1" sz="2304">
              <a:latin typeface="微软雅黑"/>
              <a:ea typeface="微软雅黑"/>
              <a:cs typeface="微软雅黑"/>
              <a:sym typeface="微软雅黑"/>
            </a:endParaRPr>
          </a:p>
          <a:p>
            <a:pPr lvl="0" defTabSz="658368">
              <a:lnSpc>
                <a:spcPct val="136000"/>
              </a:lnSpc>
              <a:spcBef>
                <a:spcPts val="800"/>
              </a:spcBef>
            </a:pPr>
            <a:r>
              <a:rPr b="1" sz="1224">
                <a:latin typeface="微软雅黑"/>
                <a:ea typeface="微软雅黑"/>
                <a:cs typeface="微软雅黑"/>
                <a:sym typeface="微软雅黑"/>
              </a:rPr>
              <a:t>     冠心病患者</a:t>
            </a:r>
            <a:r>
              <a:rPr b="1" sz="1224">
                <a:solidFill>
                  <a:srgbClr val="C00000"/>
                </a:solidFill>
                <a:latin typeface="微软雅黑"/>
                <a:ea typeface="微软雅黑"/>
                <a:cs typeface="微软雅黑"/>
                <a:sym typeface="微软雅黑"/>
              </a:rPr>
              <a:t>＞</a:t>
            </a:r>
            <a:r>
              <a:rPr b="1" sz="1224">
                <a:solidFill>
                  <a:srgbClr val="C00000"/>
                </a:solidFill>
                <a:latin typeface="微软雅黑"/>
                <a:ea typeface="微软雅黑"/>
                <a:cs typeface="微软雅黑"/>
                <a:sym typeface="微软雅黑"/>
              </a:rPr>
              <a:t>1000</a:t>
            </a:r>
            <a:r>
              <a:rPr b="1" sz="1224">
                <a:solidFill>
                  <a:srgbClr val="C00000"/>
                </a:solidFill>
                <a:latin typeface="微软雅黑"/>
                <a:ea typeface="微软雅黑"/>
                <a:cs typeface="微软雅黑"/>
                <a:sym typeface="微软雅黑"/>
              </a:rPr>
              <a:t>万</a:t>
            </a:r>
            <a:r>
              <a:rPr b="1" sz="1224">
                <a:latin typeface="微软雅黑"/>
                <a:ea typeface="微软雅黑"/>
                <a:cs typeface="微软雅黑"/>
                <a:sym typeface="微软雅黑"/>
              </a:rPr>
              <a:t>，心肌梗死患者有</a:t>
            </a:r>
            <a:r>
              <a:rPr b="1" sz="1224">
                <a:solidFill>
                  <a:srgbClr val="C00000"/>
                </a:solidFill>
                <a:latin typeface="微软雅黑"/>
                <a:ea typeface="微软雅黑"/>
                <a:cs typeface="微软雅黑"/>
                <a:sym typeface="微软雅黑"/>
              </a:rPr>
              <a:t>250</a:t>
            </a:r>
            <a:r>
              <a:rPr b="1" sz="1224">
                <a:solidFill>
                  <a:srgbClr val="C00000"/>
                </a:solidFill>
                <a:latin typeface="微软雅黑"/>
                <a:ea typeface="微软雅黑"/>
                <a:cs typeface="微软雅黑"/>
                <a:sym typeface="微软雅黑"/>
              </a:rPr>
              <a:t>万</a:t>
            </a:r>
            <a:endParaRPr b="1" sz="2304">
              <a:solidFill>
                <a:srgbClr val="C00000"/>
              </a:solidFill>
              <a:latin typeface="微软雅黑"/>
              <a:ea typeface="微软雅黑"/>
              <a:cs typeface="微软雅黑"/>
              <a:sym typeface="微软雅黑"/>
            </a:endParaRPr>
          </a:p>
        </p:txBody>
      </p:sp>
      <p:sp>
        <p:nvSpPr>
          <p:cNvPr id="66" name="Shape 66"/>
          <p:cNvSpPr/>
          <p:nvPr/>
        </p:nvSpPr>
        <p:spPr>
          <a:xfrm>
            <a:off x="1218404" y="4234283"/>
            <a:ext cx="6751230" cy="459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lvl="0" marL="457200" indent="-457200">
              <a:spcBef>
                <a:spcPts val="1200"/>
              </a:spcBef>
              <a:buClr>
                <a:srgbClr val="C00000"/>
              </a:buClr>
              <a:buSzPct val="100000"/>
              <a:buFont typeface="Wingdings"/>
              <a:buChar char="➢"/>
            </a:pPr>
            <a:r>
              <a:rPr b="1" sz="2400">
                <a:solidFill>
                  <a:srgbClr val="C00000"/>
                </a:solidFill>
                <a:latin typeface="微软雅黑"/>
                <a:ea typeface="微软雅黑"/>
                <a:cs typeface="微软雅黑"/>
                <a:sym typeface="微软雅黑"/>
              </a:rPr>
              <a:t>每</a:t>
            </a:r>
            <a:r>
              <a:rPr b="1" sz="2400">
                <a:solidFill>
                  <a:srgbClr val="C00000"/>
                </a:solidFill>
                <a:latin typeface="微软雅黑"/>
                <a:ea typeface="微软雅黑"/>
                <a:cs typeface="微软雅黑"/>
                <a:sym typeface="微软雅黑"/>
              </a:rPr>
              <a:t>10</a:t>
            </a:r>
            <a:r>
              <a:rPr b="1" sz="2400">
                <a:solidFill>
                  <a:srgbClr val="C00000"/>
                </a:solidFill>
                <a:latin typeface="微软雅黑"/>
                <a:ea typeface="微软雅黑"/>
                <a:cs typeface="微软雅黑"/>
                <a:sym typeface="微软雅黑"/>
              </a:rPr>
              <a:t>万人</a:t>
            </a:r>
            <a:r>
              <a:rPr b="1" sz="2000">
                <a:latin typeface="微软雅黑"/>
                <a:ea typeface="微软雅黑"/>
                <a:cs typeface="微软雅黑"/>
                <a:sym typeface="微软雅黑"/>
              </a:rPr>
              <a:t>中就有</a:t>
            </a:r>
            <a:r>
              <a:rPr b="1" sz="2400">
                <a:solidFill>
                  <a:srgbClr val="C00000"/>
                </a:solidFill>
                <a:latin typeface="微软雅黑"/>
                <a:ea typeface="微软雅黑"/>
                <a:cs typeface="微软雅黑"/>
                <a:sym typeface="微软雅黑"/>
              </a:rPr>
              <a:t>98.68</a:t>
            </a:r>
            <a:r>
              <a:rPr b="1" sz="2400">
                <a:solidFill>
                  <a:srgbClr val="C00000"/>
                </a:solidFill>
                <a:latin typeface="微软雅黑"/>
                <a:ea typeface="微软雅黑"/>
                <a:cs typeface="微软雅黑"/>
                <a:sym typeface="微软雅黑"/>
              </a:rPr>
              <a:t>人</a:t>
            </a:r>
            <a:r>
              <a:rPr b="1" sz="2000">
                <a:latin typeface="微软雅黑"/>
                <a:ea typeface="微软雅黑"/>
                <a:cs typeface="微软雅黑"/>
                <a:sym typeface="微软雅黑"/>
              </a:rPr>
              <a:t>死于冠心病</a:t>
            </a:r>
          </a:p>
        </p:txBody>
      </p:sp>
      <p:pic>
        <p:nvPicPr>
          <p:cNvPr id="67" name="image7.jpg" descr="E:\辉瑞\立普妥\2012年度项目\SPC卒中专病门诊项目--D02-PFZ-LPT-D-201204-008\设计\手绘图片\p05.jpg"/>
          <p:cNvPicPr/>
          <p:nvPr/>
        </p:nvPicPr>
        <p:blipFill>
          <a:blip r:embed="rId2">
            <a:extLst/>
          </a:blip>
          <a:srcRect l="3920" t="34189" r="3920" b="34189"/>
          <a:stretch>
            <a:fillRect/>
          </a:stretch>
        </p:blipFill>
        <p:spPr>
          <a:xfrm>
            <a:off x="5230507" y="5014760"/>
            <a:ext cx="2391966" cy="816091"/>
          </a:xfrm>
          <a:prstGeom prst="rect">
            <a:avLst/>
          </a:prstGeom>
          <a:ln w="12700">
            <a:miter lim="400000"/>
          </a:ln>
        </p:spPr>
      </p:pic>
      <p:sp>
        <p:nvSpPr>
          <p:cNvPr id="68" name="Shape 68"/>
          <p:cNvSpPr/>
          <p:nvPr/>
        </p:nvSpPr>
        <p:spPr>
          <a:xfrm>
            <a:off x="1218404" y="2880720"/>
            <a:ext cx="3639348" cy="7279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lvl="0" marL="457200" indent="-457200">
              <a:spcBef>
                <a:spcPts val="1200"/>
              </a:spcBef>
              <a:buClr>
                <a:srgbClr val="C00000"/>
              </a:buClr>
              <a:buSzPct val="100000"/>
              <a:buFont typeface="Wingdings"/>
              <a:buChar char="➢"/>
            </a:pPr>
            <a:r>
              <a:rPr b="1" sz="2400">
                <a:solidFill>
                  <a:srgbClr val="C00000"/>
                </a:solidFill>
                <a:latin typeface="微软雅黑"/>
                <a:ea typeface="微软雅黑"/>
                <a:cs typeface="微软雅黑"/>
                <a:sym typeface="微软雅黑"/>
              </a:rPr>
              <a:t>每</a:t>
            </a:r>
            <a:r>
              <a:rPr b="1" sz="2400">
                <a:solidFill>
                  <a:srgbClr val="C00000"/>
                </a:solidFill>
                <a:latin typeface="微软雅黑"/>
                <a:ea typeface="微软雅黑"/>
                <a:cs typeface="微软雅黑"/>
                <a:sym typeface="微软雅黑"/>
              </a:rPr>
              <a:t>1000</a:t>
            </a:r>
            <a:r>
              <a:rPr b="1" sz="2400">
                <a:solidFill>
                  <a:srgbClr val="C00000"/>
                </a:solidFill>
                <a:latin typeface="微软雅黑"/>
                <a:ea typeface="微软雅黑"/>
                <a:cs typeface="微软雅黑"/>
                <a:sym typeface="微软雅黑"/>
              </a:rPr>
              <a:t>人中就有</a:t>
            </a:r>
            <a:r>
              <a:rPr b="1" sz="2400">
                <a:solidFill>
                  <a:srgbClr val="C00000"/>
                </a:solidFill>
                <a:latin typeface="微软雅黑"/>
                <a:ea typeface="微软雅黑"/>
                <a:cs typeface="微软雅黑"/>
                <a:sym typeface="微软雅黑"/>
              </a:rPr>
              <a:t>7.7</a:t>
            </a:r>
            <a:r>
              <a:rPr b="1" sz="2400">
                <a:solidFill>
                  <a:srgbClr val="C00000"/>
                </a:solidFill>
                <a:latin typeface="微软雅黑"/>
                <a:ea typeface="微软雅黑"/>
                <a:cs typeface="微软雅黑"/>
                <a:sym typeface="微软雅黑"/>
              </a:rPr>
              <a:t>人</a:t>
            </a:r>
            <a:r>
              <a:rPr b="1" sz="2000">
                <a:latin typeface="微软雅黑"/>
                <a:ea typeface="微软雅黑"/>
                <a:cs typeface="微软雅黑"/>
                <a:sym typeface="微软雅黑"/>
              </a:rPr>
              <a:t>患有冠心病</a:t>
            </a:r>
          </a:p>
        </p:txBody>
      </p:sp>
      <p:pic>
        <p:nvPicPr>
          <p:cNvPr id="69" name="image8.jpeg"/>
          <p:cNvPicPr/>
          <p:nvPr/>
        </p:nvPicPr>
        <p:blipFill>
          <a:blip r:embed="rId3">
            <a:extLst/>
          </a:blip>
          <a:srcRect l="31297" t="55452" r="46042" b="0"/>
          <a:stretch>
            <a:fillRect/>
          </a:stretch>
        </p:blipFill>
        <p:spPr>
          <a:xfrm>
            <a:off x="6351918" y="2851804"/>
            <a:ext cx="1649107" cy="1126406"/>
          </a:xfrm>
          <a:prstGeom prst="rect">
            <a:avLst/>
          </a:prstGeom>
          <a:ln w="12700">
            <a:miter lim="400000"/>
          </a:ln>
        </p:spPr>
      </p:pic>
      <p:pic>
        <p:nvPicPr>
          <p:cNvPr id="70" name="image8.jpeg"/>
          <p:cNvPicPr/>
          <p:nvPr/>
        </p:nvPicPr>
        <p:blipFill>
          <a:blip r:embed="rId3">
            <a:extLst/>
          </a:blip>
          <a:srcRect l="31297" t="55452" r="54960" b="0"/>
          <a:stretch>
            <a:fillRect/>
          </a:stretch>
        </p:blipFill>
        <p:spPr>
          <a:xfrm>
            <a:off x="5351786" y="2851804"/>
            <a:ext cx="1000133" cy="1126406"/>
          </a:xfrm>
          <a:prstGeom prst="rect">
            <a:avLst/>
          </a:prstGeom>
          <a:ln w="12700">
            <a:miter lim="400000"/>
          </a:ln>
        </p:spPr>
      </p:pic>
      <p:pic>
        <p:nvPicPr>
          <p:cNvPr id="71" name="image8.jpeg"/>
          <p:cNvPicPr/>
          <p:nvPr/>
        </p:nvPicPr>
        <p:blipFill>
          <a:blip r:embed="rId3">
            <a:extLst/>
          </a:blip>
          <a:srcRect l="31297" t="55452" r="46042" b="0"/>
          <a:stretch>
            <a:fillRect/>
          </a:stretch>
        </p:blipFill>
        <p:spPr>
          <a:xfrm>
            <a:off x="2279951" y="4823583"/>
            <a:ext cx="1649107" cy="1126406"/>
          </a:xfrm>
          <a:prstGeom prst="rect">
            <a:avLst/>
          </a:prstGeom>
          <a:ln w="12700">
            <a:miter lim="400000"/>
          </a:ln>
        </p:spPr>
      </p:pic>
      <p:pic>
        <p:nvPicPr>
          <p:cNvPr id="72" name="image8.jpeg"/>
          <p:cNvPicPr/>
          <p:nvPr/>
        </p:nvPicPr>
        <p:blipFill>
          <a:blip r:embed="rId3">
            <a:extLst/>
          </a:blip>
          <a:srcRect l="31297" t="55452" r="54960" b="0"/>
          <a:stretch>
            <a:fillRect/>
          </a:stretch>
        </p:blipFill>
        <p:spPr>
          <a:xfrm>
            <a:off x="1279820" y="4823583"/>
            <a:ext cx="1000133" cy="112640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76" name="Group 76"/>
          <p:cNvGrpSpPr/>
          <p:nvPr/>
        </p:nvGrpSpPr>
        <p:grpSpPr>
          <a:xfrm>
            <a:off x="3871393" y="5117227"/>
            <a:ext cx="1287352" cy="580735"/>
            <a:chOff x="0" y="0"/>
            <a:chExt cx="1287351" cy="580733"/>
          </a:xfrm>
        </p:grpSpPr>
        <p:sp>
          <p:nvSpPr>
            <p:cNvPr id="73" name="Shape 73"/>
            <p:cNvSpPr/>
            <p:nvPr/>
          </p:nvSpPr>
          <p:spPr>
            <a:xfrm>
              <a:off x="201148" y="0"/>
              <a:ext cx="1086203" cy="5807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5200" y="0"/>
                  </a:moveTo>
                  <a:lnTo>
                    <a:pt x="15200" y="5400"/>
                  </a:lnTo>
                  <a:lnTo>
                    <a:pt x="0" y="5400"/>
                  </a:lnTo>
                  <a:lnTo>
                    <a:pt x="0" y="16200"/>
                  </a:lnTo>
                  <a:lnTo>
                    <a:pt x="15200" y="16200"/>
                  </a:lnTo>
                  <a:lnTo>
                    <a:pt x="15200" y="21600"/>
                  </a:lnTo>
                  <a:lnTo>
                    <a:pt x="21600" y="10800"/>
                  </a:lnTo>
                  <a:close/>
                </a:path>
              </a:pathLst>
            </a:custGeom>
            <a:solidFill>
              <a:srgbClr val="FFC000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50800" dist="38100" dir="2700000">
                <a:srgbClr val="000000">
                  <a:alpha val="4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latin typeface="微软雅黑"/>
                  <a:ea typeface="微软雅黑"/>
                  <a:cs typeface="微软雅黑"/>
                  <a:sym typeface="微软雅黑"/>
                </a:defRPr>
              </a:pPr>
            </a:p>
          </p:txBody>
        </p:sp>
        <p:sp>
          <p:nvSpPr>
            <p:cNvPr id="74" name="Shape 74"/>
            <p:cNvSpPr/>
            <p:nvPr/>
          </p:nvSpPr>
          <p:spPr>
            <a:xfrm>
              <a:off x="80459" y="145183"/>
              <a:ext cx="80460" cy="290368"/>
            </a:xfrm>
            <a:prstGeom prst="rect">
              <a:avLst/>
            </a:prstGeom>
            <a:solidFill>
              <a:srgbClr val="FFC000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50800" dist="38100" dir="2700000">
                <a:srgbClr val="000000">
                  <a:alpha val="4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latin typeface="微软雅黑"/>
                  <a:ea typeface="微软雅黑"/>
                  <a:cs typeface="微软雅黑"/>
                  <a:sym typeface="微软雅黑"/>
                </a:defRPr>
              </a:pPr>
            </a:p>
          </p:txBody>
        </p:sp>
        <p:sp>
          <p:nvSpPr>
            <p:cNvPr id="75" name="Shape 75"/>
            <p:cNvSpPr/>
            <p:nvPr/>
          </p:nvSpPr>
          <p:spPr>
            <a:xfrm>
              <a:off x="-1" y="145183"/>
              <a:ext cx="40231" cy="290368"/>
            </a:xfrm>
            <a:prstGeom prst="rect">
              <a:avLst/>
            </a:prstGeom>
            <a:solidFill>
              <a:srgbClr val="FFC000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50800" dist="38100" dir="2700000">
                <a:srgbClr val="000000">
                  <a:alpha val="4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latin typeface="微软雅黑"/>
                  <a:ea typeface="微软雅黑"/>
                  <a:cs typeface="微软雅黑"/>
                  <a:sym typeface="微软雅黑"/>
                </a:defRPr>
              </a:pPr>
            </a:p>
          </p:txBody>
        </p:sp>
      </p:grpSp>
      <p:sp>
        <p:nvSpPr>
          <p:cNvPr id="77" name="Shape 77"/>
          <p:cNvSpPr/>
          <p:nvPr>
            <p:ph type="title"/>
          </p:nvPr>
        </p:nvSpPr>
        <p:spPr>
          <a:xfrm>
            <a:off x="-1" y="-1"/>
            <a:ext cx="9144001" cy="1052738"/>
          </a:xfrm>
          <a:prstGeom prst="rect">
            <a:avLst/>
          </a:prstGeom>
        </p:spPr>
        <p:txBody>
          <a:bodyPr/>
          <a:lstStyle>
            <a:lvl1pPr>
              <a:defRPr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2800">
                <a:solidFill>
                  <a:srgbClr val="FFFFFF"/>
                </a:solidFill>
              </a:rPr>
              <a:t>冠心病就在我们身边</a:t>
            </a:r>
          </a:p>
        </p:txBody>
      </p:sp>
    </p:spTree>
  </p:cSld>
  <p:clrMapOvr>
    <a:masterClrMapping/>
  </p:clrMapOvr>
  <p:transition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image9.jp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635895" y="3140967"/>
            <a:ext cx="5020766" cy="3096345"/>
          </a:xfrm>
          <a:prstGeom prst="rect">
            <a:avLst/>
          </a:prstGeom>
          <a:ln w="12700">
            <a:miter lim="400000"/>
          </a:ln>
        </p:spPr>
      </p:pic>
      <p:pic>
        <p:nvPicPr>
          <p:cNvPr id="80" name="image10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-180528" y="1268759"/>
            <a:ext cx="3604636" cy="2664298"/>
          </a:xfrm>
          <a:prstGeom prst="rect">
            <a:avLst/>
          </a:prstGeom>
          <a:ln w="12700">
            <a:miter lim="400000"/>
          </a:ln>
        </p:spPr>
      </p:pic>
      <p:sp>
        <p:nvSpPr>
          <p:cNvPr id="81" name="Shape 81"/>
          <p:cNvSpPr/>
          <p:nvPr/>
        </p:nvSpPr>
        <p:spPr>
          <a:xfrm>
            <a:off x="2771799" y="1674673"/>
            <a:ext cx="4536506" cy="13431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lvl="0">
              <a:lnSpc>
                <a:spcPct val="150000"/>
              </a:lnSpc>
            </a:pPr>
            <a:r>
              <a:rPr b="1" sz="2400">
                <a:latin typeface="微软雅黑"/>
                <a:ea typeface="微软雅黑"/>
                <a:cs typeface="微软雅黑"/>
                <a:sym typeface="微软雅黑"/>
              </a:rPr>
              <a:t>冠心病危害如此严重，</a:t>
            </a:r>
            <a:endParaRPr b="1" sz="2400">
              <a:latin typeface="微软雅黑"/>
              <a:ea typeface="微软雅黑"/>
              <a:cs typeface="微软雅黑"/>
              <a:sym typeface="微软雅黑"/>
            </a:endParaRPr>
          </a:p>
          <a:p>
            <a:pPr lvl="0">
              <a:lnSpc>
                <a:spcPct val="150000"/>
              </a:lnSpc>
            </a:pPr>
            <a:r>
              <a:rPr b="1" sz="2400">
                <a:latin typeface="微软雅黑"/>
                <a:ea typeface="微软雅黑"/>
                <a:cs typeface="微软雅黑"/>
                <a:sym typeface="微软雅黑"/>
              </a:rPr>
              <a:t>那么，</a:t>
            </a:r>
            <a:endParaRPr b="1" sz="2400">
              <a:latin typeface="微软雅黑"/>
              <a:ea typeface="微软雅黑"/>
              <a:cs typeface="微软雅黑"/>
              <a:sym typeface="微软雅黑"/>
            </a:endParaRPr>
          </a:p>
          <a:p>
            <a:pPr lvl="0">
              <a:lnSpc>
                <a:spcPct val="150000"/>
              </a:lnSpc>
            </a:pPr>
            <a:r>
              <a:rPr b="1" sz="2400">
                <a:latin typeface="微软雅黑"/>
                <a:ea typeface="微软雅黑"/>
                <a:cs typeface="微软雅黑"/>
                <a:sym typeface="微软雅黑"/>
              </a:rPr>
              <a:t>什么是冠心病呢？</a:t>
            </a:r>
          </a:p>
        </p:txBody>
      </p:sp>
    </p:spTree>
  </p:cSld>
  <p:clrMapOvr>
    <a:masterClrMapping/>
  </p:clrMapOvr>
  <p:transition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image11.jp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27583" y="1484783"/>
            <a:ext cx="1872209" cy="4279334"/>
          </a:xfrm>
          <a:prstGeom prst="rect">
            <a:avLst/>
          </a:prstGeom>
          <a:ln w="12700">
            <a:miter lim="400000"/>
          </a:ln>
        </p:spPr>
      </p:pic>
      <p:sp>
        <p:nvSpPr>
          <p:cNvPr id="86" name="Shape 86"/>
          <p:cNvSpPr/>
          <p:nvPr/>
        </p:nvSpPr>
        <p:spPr>
          <a:xfrm>
            <a:off x="2771799" y="1412775"/>
            <a:ext cx="6192689" cy="1728193"/>
          </a:xfrm>
          <a:prstGeom prst="roundRect">
            <a:avLst>
              <a:gd name="adj" fmla="val 16667"/>
            </a:avLst>
          </a:prstGeom>
          <a:solidFill>
            <a:srgbClr val="93CDDD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87" name="Shape 87"/>
          <p:cNvSpPr/>
          <p:nvPr>
            <p:ph type="title"/>
          </p:nvPr>
        </p:nvSpPr>
        <p:spPr>
          <a:xfrm>
            <a:off x="457200" y="71414"/>
            <a:ext cx="8229600" cy="912813"/>
          </a:xfrm>
          <a:prstGeom prst="rect">
            <a:avLst/>
          </a:prstGeom>
        </p:spPr>
        <p:txBody>
          <a:bodyPr/>
          <a:lstStyle>
            <a:lvl1pPr>
              <a:defRPr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2800">
                <a:solidFill>
                  <a:srgbClr val="FFFFFF"/>
                </a:solidFill>
              </a:rPr>
              <a:t>什么是冠心病？</a:t>
            </a:r>
          </a:p>
        </p:txBody>
      </p:sp>
      <p:sp>
        <p:nvSpPr>
          <p:cNvPr id="88" name="Shape 88"/>
          <p:cNvSpPr/>
          <p:nvPr/>
        </p:nvSpPr>
        <p:spPr>
          <a:xfrm>
            <a:off x="2915815" y="1600199"/>
            <a:ext cx="5832650" cy="15179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lvl="0">
              <a:spcBef>
                <a:spcPts val="400"/>
              </a:spcBef>
            </a:pPr>
            <a:r>
              <a:rPr b="1" sz="2000">
                <a:latin typeface="微软雅黑"/>
                <a:ea typeface="微软雅黑"/>
                <a:cs typeface="微软雅黑"/>
                <a:sym typeface="微软雅黑"/>
              </a:rPr>
              <a:t>冠心病即冠状动脉粥样硬化性心脏病的简称，是指供应心脏营养的血管（冠状动脉）被</a:t>
            </a:r>
            <a:r>
              <a:rPr b="1" sz="2000">
                <a:solidFill>
                  <a:srgbClr val="C00000"/>
                </a:solidFill>
                <a:latin typeface="微软雅黑"/>
                <a:ea typeface="微软雅黑"/>
                <a:cs typeface="微软雅黑"/>
                <a:sym typeface="微软雅黑"/>
              </a:rPr>
              <a:t>动脉粥样硬化斑块（或血栓）阻塞</a:t>
            </a:r>
            <a:r>
              <a:rPr b="1" sz="2000">
                <a:latin typeface="微软雅黑"/>
                <a:ea typeface="微软雅黑"/>
                <a:cs typeface="微软雅黑"/>
                <a:sym typeface="微软雅黑"/>
              </a:rPr>
              <a:t>，导致</a:t>
            </a:r>
            <a:r>
              <a:rPr b="1" sz="2000">
                <a:solidFill>
                  <a:srgbClr val="C00000"/>
                </a:solidFill>
                <a:latin typeface="微软雅黑"/>
                <a:ea typeface="微软雅黑"/>
                <a:cs typeface="微软雅黑"/>
                <a:sym typeface="微软雅黑"/>
              </a:rPr>
              <a:t>心肌缺血、缺氧或坏死</a:t>
            </a:r>
            <a:r>
              <a:rPr b="1" sz="2000">
                <a:latin typeface="微软雅黑"/>
                <a:ea typeface="微软雅黑"/>
                <a:cs typeface="微软雅黑"/>
                <a:sym typeface="微软雅黑"/>
              </a:rPr>
              <a:t>而引起的心脏病。</a:t>
            </a:r>
            <a:endParaRPr b="1" sz="2000">
              <a:latin typeface="微软雅黑"/>
              <a:ea typeface="微软雅黑"/>
              <a:cs typeface="微软雅黑"/>
              <a:sym typeface="微软雅黑"/>
            </a:endParaRPr>
          </a:p>
        </p:txBody>
      </p:sp>
      <p:grpSp>
        <p:nvGrpSpPr>
          <p:cNvPr id="93" name="Group 93"/>
          <p:cNvGrpSpPr/>
          <p:nvPr/>
        </p:nvGrpSpPr>
        <p:grpSpPr>
          <a:xfrm>
            <a:off x="3635895" y="3429001"/>
            <a:ext cx="5000661" cy="2743202"/>
            <a:chOff x="0" y="0"/>
            <a:chExt cx="5000659" cy="2743200"/>
          </a:xfrm>
        </p:grpSpPr>
        <p:pic>
          <p:nvPicPr>
            <p:cNvPr id="89" name="image12.png"/>
            <p:cNvPicPr/>
            <p:nvPr/>
          </p:nvPicPr>
          <p:blipFill>
            <a:blip r:embed="rId4">
              <a:extLst/>
            </a:blip>
            <a:srcRect l="0" t="34105" r="9090" b="3020"/>
            <a:stretch>
              <a:fillRect/>
            </a:stretch>
          </p:blipFill>
          <p:spPr>
            <a:xfrm>
              <a:off x="0" y="-1"/>
              <a:ext cx="5000660" cy="27432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90" name="Shape 90"/>
            <p:cNvSpPr/>
            <p:nvPr/>
          </p:nvSpPr>
          <p:spPr>
            <a:xfrm flipH="1" flipV="1">
              <a:off x="1738311" y="288031"/>
              <a:ext cx="976314" cy="1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bevel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defTabSz="457200">
                <a:defRPr sz="1200">
                  <a:latin typeface="+mj-lt"/>
                  <a:ea typeface="+mj-ea"/>
                  <a:cs typeface="+mj-cs"/>
                  <a:sym typeface="Helvetica"/>
                </a:defRPr>
              </a:pPr>
            </a:p>
          </p:txBody>
        </p:sp>
        <p:sp>
          <p:nvSpPr>
            <p:cNvPr id="91" name="Shape 91"/>
            <p:cNvSpPr/>
            <p:nvPr/>
          </p:nvSpPr>
          <p:spPr>
            <a:xfrm>
              <a:off x="2687330" y="184556"/>
              <a:ext cx="815341" cy="26390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b="1" sz="14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pPr lvl="0">
                <a:defRPr b="0" sz="1800"/>
              </a:pPr>
              <a:r>
                <a:rPr b="1" sz="1400"/>
                <a:t>冠状动脉</a:t>
              </a:r>
            </a:p>
          </p:txBody>
        </p:sp>
        <p:sp>
          <p:nvSpPr>
            <p:cNvPr id="92" name="Shape 92"/>
            <p:cNvSpPr/>
            <p:nvPr/>
          </p:nvSpPr>
          <p:spPr>
            <a:xfrm flipV="1">
              <a:off x="1087437" y="288030"/>
              <a:ext cx="650876" cy="842964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bevel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defTabSz="457200">
                <a:defRPr sz="1200">
                  <a:latin typeface="+mj-lt"/>
                  <a:ea typeface="+mj-ea"/>
                  <a:cs typeface="+mj-cs"/>
                  <a:sym typeface="Helvetica"/>
                </a:defRPr>
              </a:pPr>
            </a:p>
          </p:txBody>
        </p:sp>
      </p:grpSp>
      <p:pic>
        <p:nvPicPr>
          <p:cNvPr id="94" name="image13.jp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-7093296" y="3068959"/>
            <a:ext cx="4295776" cy="2895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image14.jpg"/>
          <p:cNvPicPr/>
          <p:nvPr/>
        </p:nvPicPr>
        <p:blipFill>
          <a:blip r:embed="rId2">
            <a:extLst/>
          </a:blip>
          <a:srcRect l="0" t="0" r="0" b="13345"/>
          <a:stretch>
            <a:fillRect/>
          </a:stretch>
        </p:blipFill>
        <p:spPr>
          <a:xfrm>
            <a:off x="3923927" y="4509120"/>
            <a:ext cx="2736305" cy="1769524"/>
          </a:xfrm>
          <a:prstGeom prst="rect">
            <a:avLst/>
          </a:prstGeom>
          <a:ln w="12700">
            <a:miter lim="400000"/>
          </a:ln>
        </p:spPr>
      </p:pic>
      <p:pic>
        <p:nvPicPr>
          <p:cNvPr id="99" name="image15.jp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220072" y="2132856"/>
            <a:ext cx="3489105" cy="28893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00" name="image16.jp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59632" y="2708919"/>
            <a:ext cx="2794001" cy="2095501"/>
          </a:xfrm>
          <a:prstGeom prst="rect">
            <a:avLst/>
          </a:prstGeom>
          <a:ln w="12700">
            <a:miter lim="400000"/>
          </a:ln>
        </p:spPr>
      </p:pic>
      <p:sp>
        <p:nvSpPr>
          <p:cNvPr id="101" name="Shape 101"/>
          <p:cNvSpPr/>
          <p:nvPr>
            <p:ph type="title"/>
          </p:nvPr>
        </p:nvSpPr>
        <p:spPr>
          <a:xfrm>
            <a:off x="457200" y="71414"/>
            <a:ext cx="8229600" cy="912813"/>
          </a:xfrm>
          <a:prstGeom prst="rect">
            <a:avLst/>
          </a:prstGeom>
        </p:spPr>
        <p:txBody>
          <a:bodyPr/>
          <a:lstStyle>
            <a:lvl1pPr>
              <a:defRPr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2800">
                <a:solidFill>
                  <a:srgbClr val="FFFFFF"/>
                </a:solidFill>
              </a:rPr>
              <a:t>冠心病有哪些类型呢？</a:t>
            </a:r>
          </a:p>
        </p:txBody>
      </p:sp>
      <p:grpSp>
        <p:nvGrpSpPr>
          <p:cNvPr id="104" name="Group 104"/>
          <p:cNvGrpSpPr/>
          <p:nvPr/>
        </p:nvGrpSpPr>
        <p:grpSpPr>
          <a:xfrm>
            <a:off x="395536" y="1340767"/>
            <a:ext cx="2357455" cy="1396735"/>
            <a:chOff x="0" y="0"/>
            <a:chExt cx="2357453" cy="1396734"/>
          </a:xfrm>
        </p:grpSpPr>
        <p:sp>
          <p:nvSpPr>
            <p:cNvPr id="102" name="Shape 102"/>
            <p:cNvSpPr/>
            <p:nvPr/>
          </p:nvSpPr>
          <p:spPr>
            <a:xfrm>
              <a:off x="0" y="0"/>
              <a:ext cx="2357455" cy="13967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3130"/>
                  </a:moveTo>
                  <a:cubicBezTo>
                    <a:pt x="0" y="1401"/>
                    <a:pt x="830" y="0"/>
                    <a:pt x="1855" y="0"/>
                  </a:cubicBezTo>
                  <a:lnTo>
                    <a:pt x="12600" y="0"/>
                  </a:lnTo>
                  <a:lnTo>
                    <a:pt x="19745" y="0"/>
                  </a:lnTo>
                  <a:cubicBezTo>
                    <a:pt x="20770" y="0"/>
                    <a:pt x="21600" y="1401"/>
                    <a:pt x="21600" y="3130"/>
                  </a:cubicBezTo>
                  <a:lnTo>
                    <a:pt x="21600" y="15651"/>
                  </a:lnTo>
                  <a:cubicBezTo>
                    <a:pt x="21600" y="17380"/>
                    <a:pt x="20770" y="18781"/>
                    <a:pt x="19745" y="18781"/>
                  </a:cubicBezTo>
                  <a:lnTo>
                    <a:pt x="18000" y="18781"/>
                  </a:lnTo>
                  <a:lnTo>
                    <a:pt x="15935" y="21600"/>
                  </a:lnTo>
                  <a:lnTo>
                    <a:pt x="12600" y="18781"/>
                  </a:lnTo>
                  <a:lnTo>
                    <a:pt x="1855" y="18781"/>
                  </a:lnTo>
                  <a:cubicBezTo>
                    <a:pt x="830" y="18781"/>
                    <a:pt x="0" y="17380"/>
                    <a:pt x="0" y="15651"/>
                  </a:cubicBezTo>
                  <a:lnTo>
                    <a:pt x="0" y="15651"/>
                  </a:lnTo>
                  <a:lnTo>
                    <a:pt x="0" y="10956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BDF395"/>
                </a:gs>
                <a:gs pos="50000">
                  <a:srgbClr val="D5F6BE"/>
                </a:gs>
                <a:gs pos="100000">
                  <a:srgbClr val="EAFADF"/>
                </a:gs>
              </a:gsLst>
              <a:lin ang="2700000" scaled="0"/>
            </a:gradFill>
            <a:ln w="25400" cap="flat">
              <a:solidFill>
                <a:srgbClr val="FFFFFF"/>
              </a:solidFill>
              <a:prstDash val="solid"/>
              <a:round/>
            </a:ln>
            <a:effectLst>
              <a:outerShdw sx="100000" sy="100000" kx="0" ky="0" algn="b" rotWithShape="0" blurRad="12700" dist="53882" dir="270000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effectLst>
                    <a:outerShdw sx="100000" sy="100000" kx="0" ky="0" algn="b" rotWithShape="0" blurRad="38100" dist="38100" dir="2700000">
                      <a:srgbClr val="000000">
                        <a:alpha val="43137"/>
                      </a:srgbClr>
                    </a:outerShdw>
                  </a:effectLst>
                </a:defRPr>
              </a:pPr>
            </a:p>
          </p:txBody>
        </p:sp>
        <p:sp>
          <p:nvSpPr>
            <p:cNvPr id="103" name="Shape 103"/>
            <p:cNvSpPr/>
            <p:nvPr/>
          </p:nvSpPr>
          <p:spPr>
            <a:xfrm>
              <a:off x="71437" y="142876"/>
              <a:ext cx="2286017" cy="8534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lvl="1" indent="0"/>
              <a:r>
                <a:rPr>
                  <a:latin typeface="微软雅黑"/>
                  <a:ea typeface="微软雅黑"/>
                  <a:cs typeface="微软雅黑"/>
                  <a:sym typeface="微软雅黑"/>
                </a:rPr>
                <a:t>胸痛：常为压迫性、胸闷或烧灼感，疼痛可延伸至颈部及手臂 </a:t>
              </a:r>
            </a:p>
          </p:txBody>
        </p:sp>
      </p:grpSp>
      <p:grpSp>
        <p:nvGrpSpPr>
          <p:cNvPr id="107" name="Group 107"/>
          <p:cNvGrpSpPr/>
          <p:nvPr/>
        </p:nvGrpSpPr>
        <p:grpSpPr>
          <a:xfrm>
            <a:off x="4716016" y="1484783"/>
            <a:ext cx="2357455" cy="1411977"/>
            <a:chOff x="0" y="0"/>
            <a:chExt cx="2357453" cy="1411976"/>
          </a:xfrm>
        </p:grpSpPr>
        <p:sp>
          <p:nvSpPr>
            <p:cNvPr id="105" name="Shape 105"/>
            <p:cNvSpPr/>
            <p:nvPr/>
          </p:nvSpPr>
          <p:spPr>
            <a:xfrm>
              <a:off x="0" y="0"/>
              <a:ext cx="2357455" cy="14119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3096"/>
                  </a:moveTo>
                  <a:cubicBezTo>
                    <a:pt x="0" y="1386"/>
                    <a:pt x="830" y="0"/>
                    <a:pt x="1855" y="0"/>
                  </a:cubicBezTo>
                  <a:lnTo>
                    <a:pt x="3600" y="0"/>
                  </a:lnTo>
                  <a:lnTo>
                    <a:pt x="19745" y="0"/>
                  </a:lnTo>
                  <a:cubicBezTo>
                    <a:pt x="20770" y="0"/>
                    <a:pt x="21600" y="1386"/>
                    <a:pt x="21600" y="3096"/>
                  </a:cubicBezTo>
                  <a:lnTo>
                    <a:pt x="21600" y="15482"/>
                  </a:lnTo>
                  <a:cubicBezTo>
                    <a:pt x="21600" y="17192"/>
                    <a:pt x="20770" y="18578"/>
                    <a:pt x="19745" y="18578"/>
                  </a:cubicBezTo>
                  <a:lnTo>
                    <a:pt x="9000" y="18578"/>
                  </a:lnTo>
                  <a:lnTo>
                    <a:pt x="7836" y="21600"/>
                  </a:lnTo>
                  <a:lnTo>
                    <a:pt x="3600" y="18578"/>
                  </a:lnTo>
                  <a:lnTo>
                    <a:pt x="1855" y="18578"/>
                  </a:lnTo>
                  <a:cubicBezTo>
                    <a:pt x="830" y="18578"/>
                    <a:pt x="0" y="17192"/>
                    <a:pt x="0" y="15482"/>
                  </a:cubicBezTo>
                  <a:lnTo>
                    <a:pt x="0" y="15482"/>
                  </a:lnTo>
                  <a:lnTo>
                    <a:pt x="0" y="10837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BDF395"/>
                </a:gs>
                <a:gs pos="50000">
                  <a:srgbClr val="D5F6BE"/>
                </a:gs>
                <a:gs pos="100000">
                  <a:srgbClr val="EAFADF"/>
                </a:gs>
              </a:gsLst>
              <a:lin ang="2700000" scaled="0"/>
            </a:gradFill>
            <a:ln w="25400" cap="flat">
              <a:solidFill>
                <a:srgbClr val="FFFFFF"/>
              </a:solidFill>
              <a:prstDash val="solid"/>
              <a:round/>
            </a:ln>
            <a:effectLst>
              <a:outerShdw sx="100000" sy="100000" kx="0" ky="0" algn="b" rotWithShape="0" blurRad="12700" dist="53882" dir="270000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effectLst>
                    <a:outerShdw sx="100000" sy="100000" kx="0" ky="0" algn="b" rotWithShape="0" blurRad="38100" dist="38100" dir="2700000">
                      <a:srgbClr val="000000">
                        <a:alpha val="43137"/>
                      </a:srgbClr>
                    </a:outerShdw>
                  </a:effectLst>
                </a:defRPr>
              </a:pPr>
            </a:p>
          </p:txBody>
        </p:sp>
        <p:sp>
          <p:nvSpPr>
            <p:cNvPr id="106" name="Shape 106"/>
            <p:cNvSpPr/>
            <p:nvPr/>
          </p:nvSpPr>
          <p:spPr>
            <a:xfrm>
              <a:off x="71437" y="142876"/>
              <a:ext cx="2286017" cy="8084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lvl="1" indent="0"/>
              <a:r>
                <a:rPr>
                  <a:latin typeface="微软雅黑"/>
                  <a:ea typeface="微软雅黑"/>
                  <a:cs typeface="微软雅黑"/>
                  <a:sym typeface="微软雅黑"/>
                </a:rPr>
                <a:t>胸痛；气促，出汗；头晕、恶心、呕吐；心律失常、心悸</a:t>
              </a:r>
            </a:p>
          </p:txBody>
        </p:sp>
      </p:grpSp>
      <p:grpSp>
        <p:nvGrpSpPr>
          <p:cNvPr id="110" name="Group 110"/>
          <p:cNvGrpSpPr/>
          <p:nvPr/>
        </p:nvGrpSpPr>
        <p:grpSpPr>
          <a:xfrm>
            <a:off x="928662" y="5184353"/>
            <a:ext cx="2643206" cy="887854"/>
            <a:chOff x="0" y="0"/>
            <a:chExt cx="2643205" cy="887852"/>
          </a:xfrm>
        </p:grpSpPr>
        <p:sp>
          <p:nvSpPr>
            <p:cNvPr id="108" name="Shape 108"/>
            <p:cNvSpPr/>
            <p:nvPr/>
          </p:nvSpPr>
          <p:spPr>
            <a:xfrm>
              <a:off x="0" y="0"/>
              <a:ext cx="2643206" cy="8878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7117"/>
                  </a:moveTo>
                  <a:cubicBezTo>
                    <a:pt x="0" y="5517"/>
                    <a:pt x="436" y="4220"/>
                    <a:pt x="973" y="4220"/>
                  </a:cubicBezTo>
                  <a:lnTo>
                    <a:pt x="12600" y="4220"/>
                  </a:lnTo>
                  <a:lnTo>
                    <a:pt x="20962" y="0"/>
                  </a:lnTo>
                  <a:lnTo>
                    <a:pt x="18000" y="4220"/>
                  </a:lnTo>
                  <a:lnTo>
                    <a:pt x="20627" y="4220"/>
                  </a:lnTo>
                  <a:cubicBezTo>
                    <a:pt x="21164" y="4220"/>
                    <a:pt x="21600" y="5517"/>
                    <a:pt x="21600" y="7117"/>
                  </a:cubicBezTo>
                  <a:lnTo>
                    <a:pt x="21600" y="7117"/>
                  </a:lnTo>
                  <a:lnTo>
                    <a:pt x="21600" y="18703"/>
                  </a:lnTo>
                  <a:cubicBezTo>
                    <a:pt x="21600" y="20303"/>
                    <a:pt x="21164" y="21600"/>
                    <a:pt x="20627" y="21600"/>
                  </a:cubicBezTo>
                  <a:lnTo>
                    <a:pt x="973" y="21600"/>
                  </a:lnTo>
                  <a:cubicBezTo>
                    <a:pt x="436" y="21600"/>
                    <a:pt x="0" y="20303"/>
                    <a:pt x="0" y="18703"/>
                  </a:cubicBezTo>
                  <a:lnTo>
                    <a:pt x="0" y="11462"/>
                  </a:lnTo>
                  <a:lnTo>
                    <a:pt x="0" y="7117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BDF395"/>
                </a:gs>
                <a:gs pos="50000">
                  <a:srgbClr val="D5F6BE"/>
                </a:gs>
                <a:gs pos="100000">
                  <a:srgbClr val="EAFADF"/>
                </a:gs>
              </a:gsLst>
              <a:lin ang="2700000" scaled="0"/>
            </a:gradFill>
            <a:ln w="25400" cap="flat">
              <a:solidFill>
                <a:srgbClr val="FFFFFF"/>
              </a:solidFill>
              <a:prstDash val="solid"/>
              <a:round/>
            </a:ln>
            <a:effectLst>
              <a:outerShdw sx="100000" sy="100000" kx="0" ky="0" algn="b" rotWithShape="0" blurRad="12700" dist="53882" dir="270000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effectLst>
                    <a:outerShdw sx="100000" sy="100000" kx="0" ky="0" algn="b" rotWithShape="0" blurRad="38100" dist="38100" dir="2700000">
                      <a:srgbClr val="000000">
                        <a:alpha val="43137"/>
                      </a:srgbClr>
                    </a:outerShdw>
                  </a:effectLst>
                </a:defRPr>
              </a:pPr>
            </a:p>
          </p:txBody>
        </p:sp>
        <p:sp>
          <p:nvSpPr>
            <p:cNvPr id="109" name="Shape 109"/>
            <p:cNvSpPr/>
            <p:nvPr/>
          </p:nvSpPr>
          <p:spPr>
            <a:xfrm>
              <a:off x="80096" y="384397"/>
              <a:ext cx="2563110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lvl="1" indent="0"/>
              <a:r>
                <a:rPr>
                  <a:latin typeface="微软雅黑"/>
                  <a:ea typeface="微软雅黑"/>
                  <a:cs typeface="微软雅黑"/>
                  <a:sym typeface="微软雅黑"/>
                </a:rPr>
                <a:t>未能预期到的突然死亡 </a:t>
              </a:r>
            </a:p>
          </p:txBody>
        </p:sp>
      </p:grpSp>
      <p:sp>
        <p:nvSpPr>
          <p:cNvPr id="111" name="Shape 111"/>
          <p:cNvSpPr/>
          <p:nvPr/>
        </p:nvSpPr>
        <p:spPr>
          <a:xfrm>
            <a:off x="827583" y="3212975"/>
            <a:ext cx="789941" cy="3258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lvl="0"/>
            <a:r>
              <a:t>心绞痛</a:t>
            </a:r>
          </a:p>
        </p:txBody>
      </p:sp>
      <p:sp>
        <p:nvSpPr>
          <p:cNvPr id="112" name="Shape 112"/>
          <p:cNvSpPr/>
          <p:nvPr/>
        </p:nvSpPr>
        <p:spPr>
          <a:xfrm>
            <a:off x="4572000" y="6237311"/>
            <a:ext cx="561341" cy="3258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lvl="0"/>
            <a:r>
              <a:t>猝死</a:t>
            </a:r>
          </a:p>
        </p:txBody>
      </p:sp>
      <p:sp>
        <p:nvSpPr>
          <p:cNvPr id="113" name="Shape 113"/>
          <p:cNvSpPr/>
          <p:nvPr/>
        </p:nvSpPr>
        <p:spPr>
          <a:xfrm>
            <a:off x="5118446" y="3421448"/>
            <a:ext cx="1018541" cy="3258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lvl="0"/>
            <a:r>
              <a:t>心肌梗死</a:t>
            </a:r>
          </a:p>
        </p:txBody>
      </p:sp>
    </p:spTree>
  </p:cSld>
  <p:clrMapOvr>
    <a:masterClrMapping/>
  </p:clrMapOvr>
  <p:transition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/>
          <p:nvPr>
            <p:ph type="title"/>
          </p:nvPr>
        </p:nvSpPr>
        <p:spPr>
          <a:xfrm>
            <a:off x="457200" y="71414"/>
            <a:ext cx="8229600" cy="912813"/>
          </a:xfrm>
          <a:prstGeom prst="rect">
            <a:avLst/>
          </a:prstGeom>
        </p:spPr>
        <p:txBody>
          <a:bodyPr/>
          <a:lstStyle>
            <a:lvl1pPr>
              <a:defRPr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2800">
                <a:solidFill>
                  <a:srgbClr val="FFFFFF"/>
                </a:solidFill>
              </a:rPr>
              <a:t>冠心病常见的症状</a:t>
            </a:r>
          </a:p>
        </p:txBody>
      </p:sp>
      <p:sp>
        <p:nvSpPr>
          <p:cNvPr id="116" name="Shape 116"/>
          <p:cNvSpPr/>
          <p:nvPr>
            <p:ph type="body" idx="1"/>
          </p:nvPr>
        </p:nvSpPr>
        <p:spPr>
          <a:xfrm>
            <a:off x="3779911" y="1412776"/>
            <a:ext cx="5043489" cy="4525963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lvl="0" marL="257175" indent="-257175">
              <a:spcBef>
                <a:spcPts val="1800"/>
              </a:spcBef>
              <a:buClr>
                <a:srgbClr val="C00000"/>
              </a:buClr>
              <a:buFont typeface="Wingdings"/>
              <a:buChar char="p"/>
              <a:defRPr b="0" sz="1800"/>
            </a:pPr>
            <a:r>
              <a:rPr b="1">
                <a:solidFill>
                  <a:srgbClr val="C00000"/>
                </a:solidFill>
                <a:latin typeface="微软雅黑"/>
                <a:ea typeface="微软雅黑"/>
                <a:cs typeface="微软雅黑"/>
                <a:sym typeface="微软雅黑"/>
              </a:rPr>
              <a:t>胸骨后或心前区出现疼痛</a:t>
            </a:r>
            <a:r>
              <a:rPr b="1">
                <a:latin typeface="微软雅黑"/>
                <a:ea typeface="微软雅黑"/>
                <a:cs typeface="微软雅黑"/>
                <a:sym typeface="微软雅黑"/>
              </a:rPr>
              <a:t>，疼痛有时会牵扯到肩部、左臂内侧、手指及咽部</a:t>
            </a:r>
            <a:endParaRPr b="1">
              <a:latin typeface="微软雅黑"/>
              <a:ea typeface="微软雅黑"/>
              <a:cs typeface="微软雅黑"/>
              <a:sym typeface="微软雅黑"/>
            </a:endParaRPr>
          </a:p>
          <a:p>
            <a:pPr lvl="0" marL="257175" indent="-257175">
              <a:spcBef>
                <a:spcPts val="1800"/>
              </a:spcBef>
              <a:buFont typeface="Wingdings"/>
              <a:buChar char="p"/>
              <a:defRPr b="0" sz="1800"/>
            </a:pPr>
            <a:r>
              <a:rPr b="1">
                <a:latin typeface="微软雅黑"/>
                <a:ea typeface="微软雅黑"/>
                <a:cs typeface="微软雅黑"/>
                <a:sym typeface="微软雅黑"/>
              </a:rPr>
              <a:t>疼痛可表现为烧灼、酸胀、紧缩或憋闷感</a:t>
            </a:r>
            <a:endParaRPr b="1">
              <a:latin typeface="微软雅黑"/>
              <a:ea typeface="微软雅黑"/>
              <a:cs typeface="微软雅黑"/>
              <a:sym typeface="微软雅黑"/>
            </a:endParaRPr>
          </a:p>
          <a:p>
            <a:pPr lvl="0" marL="257175" indent="-257175">
              <a:spcBef>
                <a:spcPts val="1800"/>
              </a:spcBef>
              <a:buFont typeface="Wingdings"/>
              <a:buChar char="p"/>
              <a:defRPr b="0" sz="1800"/>
            </a:pPr>
            <a:r>
              <a:rPr b="1">
                <a:latin typeface="微软雅黑"/>
                <a:ea typeface="微软雅黑"/>
                <a:cs typeface="微软雅黑"/>
                <a:sym typeface="微软雅黑"/>
              </a:rPr>
              <a:t>疼痛因</a:t>
            </a:r>
            <a:r>
              <a:rPr b="1">
                <a:solidFill>
                  <a:srgbClr val="C00000"/>
                </a:solidFill>
                <a:latin typeface="微软雅黑"/>
                <a:ea typeface="微软雅黑"/>
                <a:cs typeface="微软雅黑"/>
                <a:sym typeface="微软雅黑"/>
              </a:rPr>
              <a:t>情绪剧烈波动、较强体力活动、饱餐和寒冷等诱发</a:t>
            </a:r>
            <a:endParaRPr b="1">
              <a:solidFill>
                <a:srgbClr val="C00000"/>
              </a:solidFill>
              <a:latin typeface="微软雅黑"/>
              <a:ea typeface="微软雅黑"/>
              <a:cs typeface="微软雅黑"/>
              <a:sym typeface="微软雅黑"/>
            </a:endParaRPr>
          </a:p>
          <a:p>
            <a:pPr lvl="0" marL="257175" indent="-257175">
              <a:spcBef>
                <a:spcPts val="1800"/>
              </a:spcBef>
              <a:buFont typeface="Wingdings"/>
              <a:buChar char="p"/>
              <a:defRPr b="0" sz="1800"/>
            </a:pPr>
            <a:r>
              <a:rPr b="1">
                <a:latin typeface="微软雅黑"/>
                <a:ea typeface="微软雅黑"/>
                <a:cs typeface="微软雅黑"/>
                <a:sym typeface="微软雅黑"/>
              </a:rPr>
              <a:t>疼痛一般</a:t>
            </a:r>
            <a:r>
              <a:rPr b="1">
                <a:latin typeface="微软雅黑"/>
                <a:ea typeface="微软雅黑"/>
                <a:cs typeface="微软雅黑"/>
                <a:sym typeface="微软雅黑"/>
              </a:rPr>
              <a:t>3-5</a:t>
            </a:r>
            <a:r>
              <a:rPr b="1">
                <a:latin typeface="微软雅黑"/>
                <a:ea typeface="微软雅黑"/>
                <a:cs typeface="微软雅黑"/>
                <a:sym typeface="微软雅黑"/>
              </a:rPr>
              <a:t>分钟可缓解</a:t>
            </a:r>
            <a:endParaRPr b="1">
              <a:latin typeface="微软雅黑"/>
              <a:ea typeface="微软雅黑"/>
              <a:cs typeface="微软雅黑"/>
              <a:sym typeface="微软雅黑"/>
            </a:endParaRPr>
          </a:p>
          <a:p>
            <a:pPr lvl="0" marL="257175" indent="-257175">
              <a:spcBef>
                <a:spcPts val="1800"/>
              </a:spcBef>
              <a:buFont typeface="Wingdings"/>
              <a:buChar char="p"/>
              <a:defRPr b="0" sz="1800"/>
            </a:pPr>
            <a:r>
              <a:rPr b="1">
                <a:latin typeface="微软雅黑"/>
                <a:ea typeface="微软雅黑"/>
                <a:cs typeface="微软雅黑"/>
                <a:sym typeface="微软雅黑"/>
              </a:rPr>
              <a:t>如果</a:t>
            </a:r>
            <a:r>
              <a:rPr b="1">
                <a:solidFill>
                  <a:srgbClr val="C00000"/>
                </a:solidFill>
                <a:latin typeface="微软雅黑"/>
                <a:ea typeface="微软雅黑"/>
                <a:cs typeface="微软雅黑"/>
                <a:sym typeface="微软雅黑"/>
              </a:rPr>
              <a:t>发作频繁、持续时间长，需警惕“急性心肌梗死”</a:t>
            </a:r>
            <a:r>
              <a:rPr b="1">
                <a:latin typeface="微软雅黑"/>
                <a:ea typeface="微软雅黑"/>
                <a:cs typeface="微软雅黑"/>
                <a:sym typeface="微软雅黑"/>
              </a:rPr>
              <a:t>，应尽快就医</a:t>
            </a:r>
            <a:endParaRPr b="1">
              <a:latin typeface="微软雅黑"/>
              <a:ea typeface="微软雅黑"/>
              <a:cs typeface="微软雅黑"/>
              <a:sym typeface="微软雅黑"/>
            </a:endParaRPr>
          </a:p>
          <a:p>
            <a:pPr lvl="0" marL="257175" indent="-257175">
              <a:spcBef>
                <a:spcPts val="1800"/>
              </a:spcBef>
              <a:buFont typeface="Wingdings"/>
              <a:buChar char="p"/>
              <a:defRPr b="0" sz="1800"/>
            </a:pPr>
            <a:r>
              <a:rPr b="1">
                <a:latin typeface="微软雅黑"/>
                <a:ea typeface="微软雅黑"/>
                <a:cs typeface="微软雅黑"/>
                <a:sym typeface="微软雅黑"/>
              </a:rPr>
              <a:t>有些患者无明显的不舒服</a:t>
            </a:r>
          </a:p>
        </p:txBody>
      </p:sp>
      <p:pic>
        <p:nvPicPr>
          <p:cNvPr id="117" name="image17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11560" y="1988840"/>
            <a:ext cx="2703516" cy="342139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>
            <p:ph type="title"/>
          </p:nvPr>
        </p:nvSpPr>
        <p:spPr>
          <a:xfrm>
            <a:off x="457200" y="97132"/>
            <a:ext cx="8229600" cy="912813"/>
          </a:xfrm>
          <a:prstGeom prst="rect">
            <a:avLst/>
          </a:prstGeom>
        </p:spPr>
        <p:txBody>
          <a:bodyPr/>
          <a:lstStyle/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25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rPr>
              <a:t>高血脂导致的动脉粥样硬化是冠心病的“罪魁祸首”</a:t>
            </a:r>
            <a:r>
              <a:rPr b="1" sz="25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rPr>
              <a:t>!</a:t>
            </a:r>
          </a:p>
        </p:txBody>
      </p:sp>
      <p:sp>
        <p:nvSpPr>
          <p:cNvPr id="120" name="Shape 120"/>
          <p:cNvSpPr/>
          <p:nvPr/>
        </p:nvSpPr>
        <p:spPr>
          <a:xfrm>
            <a:off x="571471" y="1428736"/>
            <a:ext cx="8158193" cy="15468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lvl="0" marL="359833" indent="-359833">
              <a:spcBef>
                <a:spcPts val="1200"/>
              </a:spcBef>
              <a:buClr>
                <a:srgbClr val="000000"/>
              </a:buClr>
              <a:buSzPct val="100000"/>
              <a:buFont typeface="Arial"/>
              <a:buChar char="•"/>
            </a:pPr>
            <a:r>
              <a:rPr b="1" sz="2000">
                <a:latin typeface="微软雅黑"/>
                <a:ea typeface="微软雅黑"/>
                <a:cs typeface="微软雅黑"/>
                <a:sym typeface="微软雅黑"/>
              </a:rPr>
              <a:t>血液中的</a:t>
            </a:r>
            <a:r>
              <a:rPr b="1" sz="2000">
                <a:solidFill>
                  <a:srgbClr val="C00000"/>
                </a:solidFill>
                <a:latin typeface="微软雅黑"/>
                <a:ea typeface="微软雅黑"/>
                <a:cs typeface="微软雅黑"/>
                <a:sym typeface="微软雅黑"/>
              </a:rPr>
              <a:t>胆固醇</a:t>
            </a:r>
            <a:r>
              <a:rPr b="1" sz="2000">
                <a:latin typeface="微软雅黑"/>
                <a:ea typeface="微软雅黑"/>
                <a:cs typeface="微软雅黑"/>
                <a:sym typeface="微软雅黑"/>
              </a:rPr>
              <a:t>，尤其是</a:t>
            </a:r>
            <a:r>
              <a:rPr b="1" sz="2000">
                <a:solidFill>
                  <a:srgbClr val="C00000"/>
                </a:solidFill>
                <a:latin typeface="微软雅黑"/>
                <a:ea typeface="微软雅黑"/>
                <a:cs typeface="微软雅黑"/>
                <a:sym typeface="微软雅黑"/>
              </a:rPr>
              <a:t>“坏胆固醇” </a:t>
            </a:r>
            <a:r>
              <a:rPr b="1" sz="2000">
                <a:solidFill>
                  <a:srgbClr val="C00000"/>
                </a:solidFill>
                <a:latin typeface="微软雅黑"/>
                <a:ea typeface="微软雅黑"/>
                <a:cs typeface="微软雅黑"/>
                <a:sym typeface="微软雅黑"/>
              </a:rPr>
              <a:t>(LDL-C)</a:t>
            </a:r>
            <a:r>
              <a:rPr b="1" sz="2000">
                <a:latin typeface="微软雅黑"/>
                <a:ea typeface="微软雅黑"/>
                <a:cs typeface="微软雅黑"/>
                <a:sym typeface="微软雅黑"/>
              </a:rPr>
              <a:t>过多时，会沉积在动脉壁上，再结合其他物质，就形成了</a:t>
            </a:r>
            <a:r>
              <a:rPr b="1" sz="2000">
                <a:solidFill>
                  <a:srgbClr val="C00000"/>
                </a:solidFill>
                <a:latin typeface="微软雅黑"/>
                <a:ea typeface="微软雅黑"/>
                <a:cs typeface="微软雅黑"/>
                <a:sym typeface="微软雅黑"/>
              </a:rPr>
              <a:t>动脉粥样硬化斑块</a:t>
            </a:r>
            <a:endParaRPr b="1" sz="2000">
              <a:solidFill>
                <a:srgbClr val="C00000"/>
              </a:solidFill>
              <a:latin typeface="微软雅黑"/>
              <a:ea typeface="微软雅黑"/>
              <a:cs typeface="微软雅黑"/>
              <a:sym typeface="微软雅黑"/>
            </a:endParaRPr>
          </a:p>
          <a:p>
            <a:pPr lvl="0" marL="359833" indent="-359833">
              <a:spcBef>
                <a:spcPts val="1200"/>
              </a:spcBef>
              <a:buClr>
                <a:srgbClr val="C00000"/>
              </a:buClr>
              <a:buSzPct val="100000"/>
              <a:buFont typeface="Arial"/>
              <a:buChar char="•"/>
            </a:pPr>
            <a:r>
              <a:rPr b="1" sz="2000">
                <a:solidFill>
                  <a:srgbClr val="C00000"/>
                </a:solidFill>
                <a:latin typeface="微软雅黑"/>
                <a:ea typeface="微软雅黑"/>
                <a:cs typeface="微软雅黑"/>
                <a:sym typeface="微软雅黑"/>
              </a:rPr>
              <a:t>动脉粥样硬化斑块</a:t>
            </a:r>
            <a:r>
              <a:rPr b="1" sz="2000">
                <a:latin typeface="微软雅黑"/>
                <a:ea typeface="微软雅黑"/>
                <a:cs typeface="微软雅黑"/>
                <a:sym typeface="微软雅黑"/>
              </a:rPr>
              <a:t>使血管腔变得狭窄或堵塞，进而导致心血管疾病</a:t>
            </a:r>
            <a:endParaRPr b="1" sz="2000">
              <a:latin typeface="微软雅黑"/>
              <a:ea typeface="微软雅黑"/>
              <a:cs typeface="微软雅黑"/>
              <a:sym typeface="微软雅黑"/>
            </a:endParaRPr>
          </a:p>
        </p:txBody>
      </p:sp>
      <p:pic>
        <p:nvPicPr>
          <p:cNvPr id="121" name="image18.png" descr="vesse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0034" y="3929065"/>
            <a:ext cx="6423026" cy="2020885"/>
          </a:xfrm>
          <a:prstGeom prst="rect">
            <a:avLst/>
          </a:prstGeom>
          <a:ln w="12700">
            <a:miter lim="400000"/>
          </a:ln>
        </p:spPr>
      </p:pic>
      <p:sp>
        <p:nvSpPr>
          <p:cNvPr id="122" name="Shape 122"/>
          <p:cNvSpPr/>
          <p:nvPr/>
        </p:nvSpPr>
        <p:spPr>
          <a:xfrm flipH="1">
            <a:off x="1357288" y="3786189"/>
            <a:ext cx="214314" cy="928695"/>
          </a:xfrm>
          <a:prstGeom prst="line">
            <a:avLst/>
          </a:prstGeom>
          <a:ln w="15875">
            <a:solidFill/>
            <a:round/>
            <a:tailEnd type="triangle"/>
          </a:ln>
        </p:spPr>
        <p:txBody>
          <a:bodyPr lIns="0" tIns="0" rIns="0" bIns="0"/>
          <a:lstStyle/>
          <a:p>
            <a:pPr lvl="0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23" name="Shape 123"/>
          <p:cNvSpPr/>
          <p:nvPr/>
        </p:nvSpPr>
        <p:spPr>
          <a:xfrm>
            <a:off x="1571604" y="3714751"/>
            <a:ext cx="142877" cy="1143009"/>
          </a:xfrm>
          <a:prstGeom prst="line">
            <a:avLst/>
          </a:prstGeom>
          <a:ln w="15875">
            <a:solidFill/>
            <a:round/>
            <a:tailEnd type="triangle"/>
          </a:ln>
        </p:spPr>
        <p:txBody>
          <a:bodyPr lIns="0" tIns="0" rIns="0" bIns="0"/>
          <a:lstStyle/>
          <a:p>
            <a:pPr lvl="0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24" name="Shape 124"/>
          <p:cNvSpPr/>
          <p:nvPr/>
        </p:nvSpPr>
        <p:spPr>
          <a:xfrm>
            <a:off x="5572131" y="3643314"/>
            <a:ext cx="500067" cy="1460501"/>
          </a:xfrm>
          <a:prstGeom prst="line">
            <a:avLst/>
          </a:prstGeom>
          <a:ln w="12700">
            <a:solidFill/>
            <a:round/>
            <a:tailEnd type="triangle"/>
          </a:ln>
        </p:spPr>
        <p:txBody>
          <a:bodyPr lIns="0" tIns="0" rIns="0" bIns="0"/>
          <a:lstStyle/>
          <a:p>
            <a:pPr lvl="0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25" name="Shape 125"/>
          <p:cNvSpPr/>
          <p:nvPr/>
        </p:nvSpPr>
        <p:spPr>
          <a:xfrm>
            <a:off x="2592561" y="3250405"/>
            <a:ext cx="1332001" cy="1"/>
          </a:xfrm>
          <a:prstGeom prst="line">
            <a:avLst/>
          </a:prstGeom>
          <a:ln w="28575">
            <a:solidFill/>
            <a:round/>
            <a:tailEnd type="triangle"/>
          </a:ln>
        </p:spPr>
        <p:txBody>
          <a:bodyPr lIns="0" tIns="0" rIns="0" bIns="0"/>
          <a:lstStyle/>
          <a:p>
            <a:pPr lvl="0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26" name="Shape 126"/>
          <p:cNvSpPr/>
          <p:nvPr/>
        </p:nvSpPr>
        <p:spPr>
          <a:xfrm>
            <a:off x="6500826" y="3250405"/>
            <a:ext cx="684001" cy="1"/>
          </a:xfrm>
          <a:prstGeom prst="line">
            <a:avLst/>
          </a:prstGeom>
          <a:ln w="28575">
            <a:solidFill/>
            <a:round/>
            <a:tailEnd type="triangle"/>
          </a:ln>
        </p:spPr>
        <p:txBody>
          <a:bodyPr lIns="0" tIns="0" rIns="0" bIns="0"/>
          <a:lstStyle/>
          <a:p>
            <a:pPr lvl="0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27" name="Shape 127"/>
          <p:cNvSpPr/>
          <p:nvPr/>
        </p:nvSpPr>
        <p:spPr>
          <a:xfrm>
            <a:off x="6764335" y="5068906"/>
            <a:ext cx="576264" cy="1"/>
          </a:xfrm>
          <a:prstGeom prst="line">
            <a:avLst/>
          </a:prstGeom>
          <a:ln>
            <a:solidFill>
              <a:srgbClr val="FFFFFF"/>
            </a:solidFill>
            <a:round/>
            <a:tailEnd type="triangle"/>
          </a:ln>
        </p:spPr>
        <p:txBody>
          <a:bodyPr lIns="0" tIns="0" rIns="0" bIns="0"/>
          <a:lstStyle/>
          <a:p>
            <a:pPr lvl="0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grpSp>
        <p:nvGrpSpPr>
          <p:cNvPr id="130" name="Group 130"/>
          <p:cNvGrpSpPr/>
          <p:nvPr/>
        </p:nvGrpSpPr>
        <p:grpSpPr>
          <a:xfrm>
            <a:off x="7643834" y="4357694"/>
            <a:ext cx="777876" cy="1066801"/>
            <a:chOff x="0" y="0"/>
            <a:chExt cx="777875" cy="1066800"/>
          </a:xfrm>
        </p:grpSpPr>
        <p:pic>
          <p:nvPicPr>
            <p:cNvPr id="128" name="image19.pdf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777875" cy="10668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29" name="Shape 129"/>
            <p:cNvSpPr/>
            <p:nvPr/>
          </p:nvSpPr>
          <p:spPr>
            <a:xfrm>
              <a:off x="675334" y="681566"/>
              <a:ext cx="69464" cy="1963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3371" y="0"/>
                  </a:moveTo>
                  <a:lnTo>
                    <a:pt x="5143" y="3260"/>
                  </a:lnTo>
                  <a:lnTo>
                    <a:pt x="0" y="8966"/>
                  </a:lnTo>
                  <a:lnTo>
                    <a:pt x="2057" y="13449"/>
                  </a:lnTo>
                  <a:lnTo>
                    <a:pt x="5143" y="16302"/>
                  </a:lnTo>
                  <a:lnTo>
                    <a:pt x="13371" y="19562"/>
                  </a:lnTo>
                  <a:lnTo>
                    <a:pt x="20571" y="21600"/>
                  </a:lnTo>
                  <a:lnTo>
                    <a:pt x="21600" y="12634"/>
                  </a:lnTo>
                  <a:lnTo>
                    <a:pt x="21600" y="7336"/>
                  </a:lnTo>
                  <a:lnTo>
                    <a:pt x="20571" y="2445"/>
                  </a:lnTo>
                  <a:lnTo>
                    <a:pt x="13371" y="0"/>
                  </a:lnTo>
                  <a:close/>
                </a:path>
              </a:pathLst>
            </a:custGeom>
            <a:solidFill>
              <a:srgbClr val="80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</a:p>
          </p:txBody>
        </p:sp>
      </p:grpSp>
      <p:sp>
        <p:nvSpPr>
          <p:cNvPr id="131" name="Shape 131"/>
          <p:cNvSpPr/>
          <p:nvPr/>
        </p:nvSpPr>
        <p:spPr>
          <a:xfrm flipV="1">
            <a:off x="6740524" y="3987818"/>
            <a:ext cx="647701" cy="360363"/>
          </a:xfrm>
          <a:prstGeom prst="line">
            <a:avLst/>
          </a:prstGeom>
          <a:ln>
            <a:solidFill>
              <a:srgbClr val="FFFFFF"/>
            </a:solidFill>
            <a:round/>
            <a:tailEnd type="triangle"/>
          </a:ln>
        </p:spPr>
        <p:txBody>
          <a:bodyPr lIns="0" tIns="0" rIns="0" bIns="0"/>
          <a:lstStyle/>
          <a:p>
            <a:pPr lvl="0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grpSp>
        <p:nvGrpSpPr>
          <p:cNvPr id="134" name="Group 134"/>
          <p:cNvGrpSpPr/>
          <p:nvPr/>
        </p:nvGrpSpPr>
        <p:grpSpPr>
          <a:xfrm>
            <a:off x="785786" y="2928934"/>
            <a:ext cx="1643073" cy="642943"/>
            <a:chOff x="0" y="0"/>
            <a:chExt cx="1643072" cy="642942"/>
          </a:xfrm>
        </p:grpSpPr>
        <p:sp>
          <p:nvSpPr>
            <p:cNvPr id="132" name="Shape 132"/>
            <p:cNvSpPr/>
            <p:nvPr/>
          </p:nvSpPr>
          <p:spPr>
            <a:xfrm>
              <a:off x="0" y="-1"/>
              <a:ext cx="1643073" cy="642944"/>
            </a:xfrm>
            <a:prstGeom prst="rect">
              <a:avLst/>
            </a:prstGeom>
            <a:solidFill>
              <a:srgbClr val="FFC000"/>
            </a:solidFill>
            <a:ln w="38100" cap="flat">
              <a:solidFill>
                <a:srgbClr val="FFFFFF"/>
              </a:solidFill>
              <a:prstDash val="solid"/>
              <a:bevel/>
            </a:ln>
            <a:effectLst>
              <a:outerShdw sx="100000" sy="100000" kx="0" ky="0" algn="b" rotWithShape="0" blurRad="50800" dist="38100" dir="2700000">
                <a:srgbClr val="000000">
                  <a:alpha val="4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33" name="Shape 133"/>
            <p:cNvSpPr/>
            <p:nvPr/>
          </p:nvSpPr>
          <p:spPr>
            <a:xfrm>
              <a:off x="0" y="136050"/>
              <a:ext cx="1643073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defRPr b="1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pPr lvl="0">
                <a:defRPr b="0"/>
              </a:pPr>
              <a:r>
                <a:rPr b="1"/>
                <a:t>LDL-C</a:t>
              </a:r>
            </a:p>
          </p:txBody>
        </p:sp>
      </p:grpSp>
      <p:grpSp>
        <p:nvGrpSpPr>
          <p:cNvPr id="137" name="Group 137"/>
          <p:cNvGrpSpPr/>
          <p:nvPr/>
        </p:nvGrpSpPr>
        <p:grpSpPr>
          <a:xfrm>
            <a:off x="4000496" y="2928934"/>
            <a:ext cx="2357455" cy="642943"/>
            <a:chOff x="0" y="0"/>
            <a:chExt cx="2357453" cy="642942"/>
          </a:xfrm>
        </p:grpSpPr>
        <p:sp>
          <p:nvSpPr>
            <p:cNvPr id="135" name="Shape 135"/>
            <p:cNvSpPr/>
            <p:nvPr/>
          </p:nvSpPr>
          <p:spPr>
            <a:xfrm>
              <a:off x="0" y="-1"/>
              <a:ext cx="2357454" cy="642944"/>
            </a:xfrm>
            <a:prstGeom prst="rect">
              <a:avLst/>
            </a:prstGeom>
            <a:solidFill>
              <a:srgbClr val="FFC000"/>
            </a:solidFill>
            <a:ln w="38100" cap="flat">
              <a:solidFill>
                <a:srgbClr val="FFFFFF"/>
              </a:solidFill>
              <a:prstDash val="solid"/>
              <a:bevel/>
            </a:ln>
            <a:effectLst>
              <a:outerShdw sx="100000" sy="100000" kx="0" ky="0" algn="b" rotWithShape="0" blurRad="50800" dist="38100" dir="2700000">
                <a:srgbClr val="000000">
                  <a:alpha val="4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36" name="Shape 136"/>
            <p:cNvSpPr/>
            <p:nvPr/>
          </p:nvSpPr>
          <p:spPr>
            <a:xfrm>
              <a:off x="0" y="158529"/>
              <a:ext cx="2357454" cy="3258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defRPr b="1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pPr lvl="0">
                <a:defRPr b="0"/>
              </a:pPr>
              <a:r>
                <a:rPr b="1"/>
                <a:t>动脉粥样硬化斑块</a:t>
              </a:r>
            </a:p>
          </p:txBody>
        </p:sp>
      </p:grpSp>
      <p:grpSp>
        <p:nvGrpSpPr>
          <p:cNvPr id="140" name="Group 140"/>
          <p:cNvGrpSpPr/>
          <p:nvPr/>
        </p:nvGrpSpPr>
        <p:grpSpPr>
          <a:xfrm>
            <a:off x="7215206" y="2928934"/>
            <a:ext cx="1500199" cy="642943"/>
            <a:chOff x="0" y="0"/>
            <a:chExt cx="1500198" cy="642942"/>
          </a:xfrm>
        </p:grpSpPr>
        <p:sp>
          <p:nvSpPr>
            <p:cNvPr id="138" name="Shape 138"/>
            <p:cNvSpPr/>
            <p:nvPr/>
          </p:nvSpPr>
          <p:spPr>
            <a:xfrm>
              <a:off x="-1" y="-1"/>
              <a:ext cx="1500200" cy="642944"/>
            </a:xfrm>
            <a:prstGeom prst="rect">
              <a:avLst/>
            </a:prstGeom>
            <a:solidFill>
              <a:srgbClr val="FFC000"/>
            </a:solidFill>
            <a:ln w="38100" cap="flat">
              <a:solidFill>
                <a:srgbClr val="FFFFFF"/>
              </a:solidFill>
              <a:prstDash val="solid"/>
              <a:bevel/>
            </a:ln>
            <a:effectLst>
              <a:outerShdw sx="100000" sy="100000" kx="0" ky="0" algn="b" rotWithShape="0" blurRad="50800" dist="38100" dir="2700000">
                <a:srgbClr val="000000">
                  <a:alpha val="4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39" name="Shape 139"/>
            <p:cNvSpPr/>
            <p:nvPr/>
          </p:nvSpPr>
          <p:spPr>
            <a:xfrm>
              <a:off x="-1" y="158529"/>
              <a:ext cx="1500200" cy="3258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defRPr b="1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pPr lvl="0">
                <a:defRPr b="0"/>
              </a:pPr>
              <a:r>
                <a:rPr b="1"/>
                <a:t>冠心病</a:t>
              </a:r>
            </a:p>
          </p:txBody>
        </p:sp>
      </p:grpSp>
      <p:grpSp>
        <p:nvGrpSpPr>
          <p:cNvPr id="144" name="Group 144"/>
          <p:cNvGrpSpPr/>
          <p:nvPr/>
        </p:nvGrpSpPr>
        <p:grpSpPr>
          <a:xfrm>
            <a:off x="7072330" y="4572008"/>
            <a:ext cx="428629" cy="580735"/>
            <a:chOff x="0" y="0"/>
            <a:chExt cx="428628" cy="580733"/>
          </a:xfrm>
        </p:grpSpPr>
        <p:sp>
          <p:nvSpPr>
            <p:cNvPr id="141" name="Shape 141"/>
            <p:cNvSpPr/>
            <p:nvPr/>
          </p:nvSpPr>
          <p:spPr>
            <a:xfrm>
              <a:off x="66973" y="0"/>
              <a:ext cx="361656" cy="5807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5200" y="0"/>
                  </a:moveTo>
                  <a:lnTo>
                    <a:pt x="15200" y="5400"/>
                  </a:lnTo>
                  <a:lnTo>
                    <a:pt x="0" y="5400"/>
                  </a:lnTo>
                  <a:lnTo>
                    <a:pt x="0" y="16200"/>
                  </a:lnTo>
                  <a:lnTo>
                    <a:pt x="15200" y="16200"/>
                  </a:lnTo>
                  <a:lnTo>
                    <a:pt x="15200" y="21600"/>
                  </a:lnTo>
                  <a:lnTo>
                    <a:pt x="21600" y="10800"/>
                  </a:lnTo>
                  <a:close/>
                </a:path>
              </a:pathLst>
            </a:custGeom>
            <a:solidFill>
              <a:srgbClr val="FFC000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50800" dist="38100" dir="2700000">
                <a:srgbClr val="000000">
                  <a:alpha val="4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latin typeface="微软雅黑"/>
                  <a:ea typeface="微软雅黑"/>
                  <a:cs typeface="微软雅黑"/>
                  <a:sym typeface="微软雅黑"/>
                </a:defRPr>
              </a:pPr>
            </a:p>
          </p:txBody>
        </p:sp>
        <p:sp>
          <p:nvSpPr>
            <p:cNvPr id="142" name="Shape 142"/>
            <p:cNvSpPr/>
            <p:nvPr/>
          </p:nvSpPr>
          <p:spPr>
            <a:xfrm>
              <a:off x="26789" y="145183"/>
              <a:ext cx="26790" cy="290368"/>
            </a:xfrm>
            <a:prstGeom prst="rect">
              <a:avLst/>
            </a:prstGeom>
            <a:solidFill>
              <a:srgbClr val="FFC000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50800" dist="38100" dir="2700000">
                <a:srgbClr val="000000">
                  <a:alpha val="4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latin typeface="微软雅黑"/>
                  <a:ea typeface="微软雅黑"/>
                  <a:cs typeface="微软雅黑"/>
                  <a:sym typeface="微软雅黑"/>
                </a:defRPr>
              </a:pPr>
            </a:p>
          </p:txBody>
        </p:sp>
        <p:sp>
          <p:nvSpPr>
            <p:cNvPr id="143" name="Shape 143"/>
            <p:cNvSpPr/>
            <p:nvPr/>
          </p:nvSpPr>
          <p:spPr>
            <a:xfrm>
              <a:off x="-1" y="145183"/>
              <a:ext cx="13396" cy="290368"/>
            </a:xfrm>
            <a:prstGeom prst="rect">
              <a:avLst/>
            </a:prstGeom>
            <a:solidFill>
              <a:srgbClr val="FFC000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50800" dist="38100" dir="2700000">
                <a:srgbClr val="000000">
                  <a:alpha val="4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latin typeface="微软雅黑"/>
                  <a:ea typeface="微软雅黑"/>
                  <a:cs typeface="微软雅黑"/>
                  <a:sym typeface="微软雅黑"/>
                </a:defRPr>
              </a:pPr>
            </a:p>
          </p:txBody>
        </p:sp>
      </p:grpSp>
    </p:spTree>
  </p:cSld>
  <p:clrMapOvr>
    <a:masterClrMapping/>
  </p:clrMapOvr>
  <p:transition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/>
          <p:nvPr>
            <p:ph type="title"/>
          </p:nvPr>
        </p:nvSpPr>
        <p:spPr>
          <a:xfrm>
            <a:off x="-1" y="-1"/>
            <a:ext cx="9144001" cy="1052738"/>
          </a:xfrm>
          <a:prstGeom prst="rect">
            <a:avLst/>
          </a:prstGeom>
        </p:spPr>
        <p:txBody>
          <a:bodyPr/>
          <a:lstStyle>
            <a:lvl1pPr>
              <a:defRPr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2800">
                <a:solidFill>
                  <a:srgbClr val="FFFFFF"/>
                </a:solidFill>
              </a:rPr>
              <a:t>防治冠心病，从积极控制危险因素做起</a:t>
            </a:r>
          </a:p>
        </p:txBody>
      </p:sp>
      <p:grpSp>
        <p:nvGrpSpPr>
          <p:cNvPr id="149" name="Group 149"/>
          <p:cNvGrpSpPr/>
          <p:nvPr/>
        </p:nvGrpSpPr>
        <p:grpSpPr>
          <a:xfrm>
            <a:off x="960968" y="1412775"/>
            <a:ext cx="2376265" cy="1665288"/>
            <a:chOff x="0" y="0"/>
            <a:chExt cx="2376263" cy="1665286"/>
          </a:xfrm>
        </p:grpSpPr>
        <p:pic>
          <p:nvPicPr>
            <p:cNvPr id="147" name="image20.png"/>
            <p:cNvPicPr/>
            <p:nvPr/>
          </p:nvPicPr>
          <p:blipFill>
            <a:blip r:embed="rId2">
              <a:extLst/>
            </a:blip>
            <a:srcRect l="0" t="60000" r="56196" b="8504"/>
            <a:stretch>
              <a:fillRect/>
            </a:stretch>
          </p:blipFill>
          <p:spPr>
            <a:xfrm>
              <a:off x="504056" y="-1"/>
              <a:ext cx="1872209" cy="1665288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292100" dist="139700" dir="2700000">
                <a:srgbClr val="333333">
                  <a:alpha val="64999"/>
                </a:srgbClr>
              </a:outerShdw>
            </a:effectLst>
          </p:spPr>
        </p:pic>
        <p:sp>
          <p:nvSpPr>
            <p:cNvPr id="148" name="Shape 148"/>
            <p:cNvSpPr/>
            <p:nvPr/>
          </p:nvSpPr>
          <p:spPr>
            <a:xfrm>
              <a:off x="0" y="873198"/>
              <a:ext cx="866141" cy="3505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b="1" sz="2000">
                  <a:solidFill>
                    <a:srgbClr val="FF0000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pPr lvl="0">
                <a:defRPr b="0" sz="1800">
                  <a:solidFill>
                    <a:srgbClr val="000000"/>
                  </a:solidFill>
                </a:defRPr>
              </a:pPr>
              <a:r>
                <a:rPr b="1" sz="2000">
                  <a:solidFill>
                    <a:srgbClr val="FF0000"/>
                  </a:solidFill>
                </a:rPr>
                <a:t>高血脂</a:t>
              </a:r>
            </a:p>
          </p:txBody>
        </p:sp>
      </p:grpSp>
      <p:grpSp>
        <p:nvGrpSpPr>
          <p:cNvPr id="152" name="Group 152"/>
          <p:cNvGrpSpPr/>
          <p:nvPr/>
        </p:nvGrpSpPr>
        <p:grpSpPr>
          <a:xfrm>
            <a:off x="3697271" y="1268759"/>
            <a:ext cx="1732810" cy="1805436"/>
            <a:chOff x="0" y="0"/>
            <a:chExt cx="1732808" cy="1805434"/>
          </a:xfrm>
        </p:grpSpPr>
        <p:pic>
          <p:nvPicPr>
            <p:cNvPr id="150" name="image21.png"/>
            <p:cNvPicPr/>
            <p:nvPr/>
          </p:nvPicPr>
          <p:blipFill>
            <a:blip r:embed="rId3">
              <a:extLst/>
            </a:blip>
            <a:srcRect l="0" t="62018" r="60086" b="8368"/>
            <a:stretch>
              <a:fillRect/>
            </a:stretch>
          </p:blipFill>
          <p:spPr>
            <a:xfrm>
              <a:off x="0" y="0"/>
              <a:ext cx="1732809" cy="1586822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292100" dist="139700" dir="2700000">
                <a:srgbClr val="333333">
                  <a:alpha val="64999"/>
                </a:srgbClr>
              </a:outerShdw>
            </a:effectLst>
          </p:spPr>
        </p:pic>
        <p:sp>
          <p:nvSpPr>
            <p:cNvPr id="151" name="Shape 151"/>
            <p:cNvSpPr/>
            <p:nvPr/>
          </p:nvSpPr>
          <p:spPr>
            <a:xfrm>
              <a:off x="449952" y="1454914"/>
              <a:ext cx="866141" cy="3505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20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pPr lvl="0">
                <a:defRPr sz="1800"/>
              </a:pPr>
              <a:r>
                <a:rPr sz="2000"/>
                <a:t>高血压</a:t>
              </a:r>
            </a:p>
          </p:txBody>
        </p:sp>
      </p:grpSp>
      <p:grpSp>
        <p:nvGrpSpPr>
          <p:cNvPr id="155" name="Group 155"/>
          <p:cNvGrpSpPr/>
          <p:nvPr/>
        </p:nvGrpSpPr>
        <p:grpSpPr>
          <a:xfrm>
            <a:off x="5857511" y="1628800"/>
            <a:ext cx="2742293" cy="1605191"/>
            <a:chOff x="0" y="0"/>
            <a:chExt cx="2742291" cy="1605190"/>
          </a:xfrm>
        </p:grpSpPr>
        <p:pic>
          <p:nvPicPr>
            <p:cNvPr id="153" name="image22.jpeg"/>
            <p:cNvPicPr/>
            <p:nvPr/>
          </p:nvPicPr>
          <p:blipFill>
            <a:blip r:embed="rId4">
              <a:extLst/>
            </a:blip>
            <a:srcRect l="60807" t="8735" r="0" b="61839"/>
            <a:stretch>
              <a:fillRect/>
            </a:stretch>
          </p:blipFill>
          <p:spPr>
            <a:xfrm>
              <a:off x="0" y="0"/>
              <a:ext cx="1728192" cy="160519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54" name="Shape 154"/>
            <p:cNvSpPr/>
            <p:nvPr/>
          </p:nvSpPr>
          <p:spPr>
            <a:xfrm>
              <a:off x="1368151" y="1224136"/>
              <a:ext cx="1374141" cy="3505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20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pPr lvl="0">
                <a:defRPr sz="1800"/>
              </a:pPr>
              <a:r>
                <a:rPr sz="2000"/>
                <a:t>肥胖或超重</a:t>
              </a:r>
            </a:p>
          </p:txBody>
        </p:sp>
      </p:grpSp>
      <p:grpSp>
        <p:nvGrpSpPr>
          <p:cNvPr id="158" name="Group 158"/>
          <p:cNvGrpSpPr/>
          <p:nvPr/>
        </p:nvGrpSpPr>
        <p:grpSpPr>
          <a:xfrm>
            <a:off x="2545144" y="4365104"/>
            <a:ext cx="2016225" cy="2300685"/>
            <a:chOff x="0" y="0"/>
            <a:chExt cx="2016224" cy="2300684"/>
          </a:xfrm>
        </p:grpSpPr>
        <p:pic>
          <p:nvPicPr>
            <p:cNvPr id="156" name="image23.png"/>
            <p:cNvPicPr/>
            <p:nvPr/>
          </p:nvPicPr>
          <p:blipFill>
            <a:blip r:embed="rId5">
              <a:extLst/>
            </a:blip>
            <a:srcRect l="0" t="6208" r="59399" b="60761"/>
            <a:stretch>
              <a:fillRect/>
            </a:stretch>
          </p:blipFill>
          <p:spPr>
            <a:xfrm>
              <a:off x="0" y="0"/>
              <a:ext cx="2016224" cy="2029328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292100" dist="139700" dir="2700000">
                <a:srgbClr val="333333">
                  <a:alpha val="64999"/>
                </a:srgbClr>
              </a:outerShdw>
            </a:effectLst>
          </p:spPr>
        </p:pic>
        <p:sp>
          <p:nvSpPr>
            <p:cNvPr id="157" name="Shape 157"/>
            <p:cNvSpPr/>
            <p:nvPr/>
          </p:nvSpPr>
          <p:spPr>
            <a:xfrm>
              <a:off x="454113" y="1950164"/>
              <a:ext cx="1120141" cy="3505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20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pPr lvl="0">
                <a:defRPr sz="1800"/>
              </a:pPr>
              <a:r>
                <a:rPr sz="2000"/>
                <a:t>压力过大</a:t>
              </a:r>
            </a:p>
          </p:txBody>
        </p:sp>
      </p:grpSp>
      <p:grpSp>
        <p:nvGrpSpPr>
          <p:cNvPr id="161" name="Group 161"/>
          <p:cNvGrpSpPr/>
          <p:nvPr/>
        </p:nvGrpSpPr>
        <p:grpSpPr>
          <a:xfrm>
            <a:off x="6721608" y="3428999"/>
            <a:ext cx="1882841" cy="2006706"/>
            <a:chOff x="0" y="0"/>
            <a:chExt cx="1882839" cy="2006704"/>
          </a:xfrm>
        </p:grpSpPr>
        <p:pic>
          <p:nvPicPr>
            <p:cNvPr id="159" name="image24.png"/>
            <p:cNvPicPr/>
            <p:nvPr/>
          </p:nvPicPr>
          <p:blipFill>
            <a:blip r:embed="rId6">
              <a:extLst/>
            </a:blip>
            <a:srcRect l="61548" t="62018" r="0" b="8361"/>
            <a:stretch>
              <a:fillRect/>
            </a:stretch>
          </p:blipFill>
          <p:spPr>
            <a:xfrm>
              <a:off x="0" y="0"/>
              <a:ext cx="1882840" cy="1790192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292100" dist="139700" dir="2700000">
                <a:srgbClr val="333333">
                  <a:alpha val="64999"/>
                </a:srgbClr>
              </a:outerShdw>
            </a:effectLst>
          </p:spPr>
        </p:pic>
        <p:sp>
          <p:nvSpPr>
            <p:cNvPr id="160" name="Shape 160"/>
            <p:cNvSpPr/>
            <p:nvPr/>
          </p:nvSpPr>
          <p:spPr>
            <a:xfrm>
              <a:off x="648072" y="1656184"/>
              <a:ext cx="612141" cy="3505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20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pPr lvl="0">
                <a:defRPr sz="1800"/>
              </a:pPr>
              <a:r>
                <a:rPr sz="2000"/>
                <a:t>吸烟</a:t>
              </a:r>
            </a:p>
          </p:txBody>
        </p:sp>
      </p:grpSp>
      <p:grpSp>
        <p:nvGrpSpPr>
          <p:cNvPr id="166" name="Group 166"/>
          <p:cNvGrpSpPr/>
          <p:nvPr/>
        </p:nvGrpSpPr>
        <p:grpSpPr>
          <a:xfrm>
            <a:off x="816952" y="3429000"/>
            <a:ext cx="1656184" cy="1934697"/>
            <a:chOff x="0" y="0"/>
            <a:chExt cx="1656183" cy="1934696"/>
          </a:xfrm>
        </p:grpSpPr>
        <p:grpSp>
          <p:nvGrpSpPr>
            <p:cNvPr id="164" name="Group 164"/>
            <p:cNvGrpSpPr/>
            <p:nvPr/>
          </p:nvGrpSpPr>
          <p:grpSpPr>
            <a:xfrm>
              <a:off x="72007" y="72007"/>
              <a:ext cx="1584177" cy="1862690"/>
              <a:chOff x="0" y="0"/>
              <a:chExt cx="1584175" cy="1862688"/>
            </a:xfrm>
          </p:grpSpPr>
          <p:pic>
            <p:nvPicPr>
              <p:cNvPr id="162" name="image25.jpg"/>
              <p:cNvPicPr/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0" y="0"/>
                <a:ext cx="1584176" cy="146536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163" name="Shape 163"/>
              <p:cNvSpPr/>
              <p:nvPr/>
            </p:nvSpPr>
            <p:spPr>
              <a:xfrm>
                <a:off x="298664" y="1512168"/>
                <a:ext cx="866141" cy="35052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45719" tIns="45719" rIns="45719" bIns="45719" numCol="1" anchor="t">
                <a:spAutoFit/>
              </a:bodyPr>
              <a:lstStyle>
                <a:lvl1pPr>
                  <a:defRPr sz="2000">
                    <a:latin typeface="微软雅黑"/>
                    <a:ea typeface="微软雅黑"/>
                    <a:cs typeface="微软雅黑"/>
                    <a:sym typeface="微软雅黑"/>
                  </a:defRPr>
                </a:lvl1pPr>
              </a:lstStyle>
              <a:p>
                <a:pPr lvl="0">
                  <a:defRPr sz="1800"/>
                </a:pPr>
                <a:r>
                  <a:rPr sz="2000"/>
                  <a:t>糖尿病</a:t>
                </a:r>
              </a:p>
            </p:txBody>
          </p:sp>
        </p:grpSp>
        <p:sp>
          <p:nvSpPr>
            <p:cNvPr id="165" name="Shape 165"/>
            <p:cNvSpPr/>
            <p:nvPr/>
          </p:nvSpPr>
          <p:spPr>
            <a:xfrm>
              <a:off x="0" y="0"/>
              <a:ext cx="1656185" cy="15841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</a:path>
              </a:pathLst>
            </a:custGeom>
            <a:noFill/>
            <a:ln w="25400" cap="flat">
              <a:solidFill>
                <a:srgbClr val="BFBFBF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000">
                  <a:solidFill>
                    <a:srgbClr val="FFFFFF"/>
                  </a:solidFill>
                </a:defRPr>
              </a:pPr>
            </a:p>
          </p:txBody>
        </p:sp>
      </p:grpSp>
      <p:grpSp>
        <p:nvGrpSpPr>
          <p:cNvPr id="169" name="Group 169"/>
          <p:cNvGrpSpPr/>
          <p:nvPr/>
        </p:nvGrpSpPr>
        <p:grpSpPr>
          <a:xfrm>
            <a:off x="4932040" y="4725144"/>
            <a:ext cx="1656185" cy="1584177"/>
            <a:chOff x="0" y="0"/>
            <a:chExt cx="1656183" cy="1584175"/>
          </a:xfrm>
        </p:grpSpPr>
        <p:pic>
          <p:nvPicPr>
            <p:cNvPr id="167" name="image26.jpg"/>
            <p:cNvPicPr/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144015" y="144016"/>
              <a:ext cx="1254905" cy="129614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68" name="Shape 168"/>
            <p:cNvSpPr/>
            <p:nvPr/>
          </p:nvSpPr>
          <p:spPr>
            <a:xfrm>
              <a:off x="0" y="0"/>
              <a:ext cx="1656185" cy="15841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</a:path>
              </a:pathLst>
            </a:custGeom>
            <a:noFill/>
            <a:ln w="25400" cap="flat">
              <a:solidFill>
                <a:srgbClr val="BFBFBF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0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170" name="Shape 170"/>
          <p:cNvSpPr/>
          <p:nvPr/>
        </p:nvSpPr>
        <p:spPr>
          <a:xfrm>
            <a:off x="3258388" y="3284984"/>
            <a:ext cx="2627224" cy="8714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b="1" sz="2400">
                <a:latin typeface="微软雅黑"/>
                <a:ea typeface="微软雅黑"/>
                <a:cs typeface="微软雅黑"/>
                <a:sym typeface="微软雅黑"/>
              </a:rPr>
              <a:t>可控的危险因素：</a:t>
            </a:r>
            <a:endParaRPr b="1" sz="2400"/>
          </a:p>
          <a:p>
            <a:pPr lvl="0" algn="ctr">
              <a:lnSpc>
                <a:spcPct val="150000"/>
              </a:lnSpc>
            </a:pPr>
            <a:r>
              <a:rPr b="1" sz="2400">
                <a:latin typeface="微软雅黑"/>
                <a:ea typeface="微软雅黑"/>
                <a:cs typeface="微软雅黑"/>
                <a:sym typeface="微软雅黑"/>
              </a:rPr>
              <a:t>请及时纠正！</a:t>
            </a:r>
          </a:p>
        </p:txBody>
      </p:sp>
      <p:sp>
        <p:nvSpPr>
          <p:cNvPr id="171" name="Shape 171"/>
          <p:cNvSpPr/>
          <p:nvPr/>
        </p:nvSpPr>
        <p:spPr>
          <a:xfrm>
            <a:off x="5076056" y="6309319"/>
            <a:ext cx="1120141" cy="3505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00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lvl="0">
              <a:defRPr sz="1800"/>
            </a:pPr>
            <a:r>
              <a:rPr sz="2000"/>
              <a:t>缺乏运动</a:t>
            </a:r>
          </a:p>
        </p:txBody>
      </p:sp>
    </p:spTree>
  </p:cSld>
  <p:clrMapOvr>
    <a:masterClrMapping/>
  </p:clrMapOvr>
  <p:transition spd="med" advClick="1"/>
</p:sld>
</file>

<file path=ppt/theme/theme1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Default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rgbClr val="4F81BD"/>
          </a:solidFill>
          <a:prstDash val="solid"/>
          <a:bevel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4F81BD"/>
          </a:solidFill>
          <a:prstDash val="solid"/>
          <a:bevel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Default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rgbClr val="4F81BD"/>
          </a:solidFill>
          <a:prstDash val="solid"/>
          <a:bevel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4F81BD"/>
          </a:solidFill>
          <a:prstDash val="solid"/>
          <a:bevel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